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Helvetica Neue"/>
      <p:regular r:id="rId57"/>
      <p:bold r:id="rId58"/>
      <p:italic r:id="rId59"/>
      <p:boldItalic r:id="rId60"/>
    </p:embeddedFont>
    <p:embeddedFont>
      <p:font typeface="Helvetica Neue Light"/>
      <p:regular r:id="rId61"/>
      <p:bold r:id="rId62"/>
      <p:italic r:id="rId63"/>
      <p:boldItalic r:id="rId64"/>
    </p:embeddedFont>
    <p:embeddedFont>
      <p:font typeface="DM Sans"/>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lveticaNeueLight-bold.fntdata"/><Relationship Id="rId61" Type="http://schemas.openxmlformats.org/officeDocument/2006/relationships/font" Target="fonts/HelveticaNeueLight-regular.fntdata"/><Relationship Id="rId20" Type="http://schemas.openxmlformats.org/officeDocument/2006/relationships/slide" Target="slides/slide15.xml"/><Relationship Id="rId64" Type="http://schemas.openxmlformats.org/officeDocument/2006/relationships/font" Target="fonts/HelveticaNeueLight-boldItalic.fntdata"/><Relationship Id="rId63" Type="http://schemas.openxmlformats.org/officeDocument/2006/relationships/font" Target="fonts/HelveticaNeueLight-italic.fntdata"/><Relationship Id="rId22" Type="http://schemas.openxmlformats.org/officeDocument/2006/relationships/slide" Target="slides/slide17.xml"/><Relationship Id="rId66" Type="http://schemas.openxmlformats.org/officeDocument/2006/relationships/font" Target="fonts/DMSans-bold.fntdata"/><Relationship Id="rId21" Type="http://schemas.openxmlformats.org/officeDocument/2006/relationships/slide" Target="slides/slide16.xml"/><Relationship Id="rId65" Type="http://schemas.openxmlformats.org/officeDocument/2006/relationships/font" Target="fonts/DMSans-regular.fntdata"/><Relationship Id="rId24" Type="http://schemas.openxmlformats.org/officeDocument/2006/relationships/slide" Target="slides/slide19.xml"/><Relationship Id="rId68" Type="http://schemas.openxmlformats.org/officeDocument/2006/relationships/font" Target="fonts/DMSans-boldItalic.fntdata"/><Relationship Id="rId23" Type="http://schemas.openxmlformats.org/officeDocument/2006/relationships/slide" Target="slides/slide18.xml"/><Relationship Id="rId67" Type="http://schemas.openxmlformats.org/officeDocument/2006/relationships/font" Target="fonts/DMSans-italic.fntdata"/><Relationship Id="rId60" Type="http://schemas.openxmlformats.org/officeDocument/2006/relationships/font" Target="fonts/HelveticaNeue-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HelveticaNeue-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lveticaNeue-italic.fntdata"/><Relationship Id="rId14" Type="http://schemas.openxmlformats.org/officeDocument/2006/relationships/slide" Target="slides/slide9.xml"/><Relationship Id="rId58" Type="http://schemas.openxmlformats.org/officeDocument/2006/relationships/font" Target="fonts/HelveticaNeue-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113c9d1b815_1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 name="Google Shape;42;g113c9d1b815_1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441af1bf8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441af1bf8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441af1bf8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441af1bf8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41af1bf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41af1bf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441af1bf8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441af1bf8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441af1bf8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441af1bf8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41af1bf8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41af1bf8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441af1bf8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441af1bf82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41af1bf8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41af1bf8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441af1bf8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441af1bf8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41af1bf8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441af1bf8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g11a0b21555d_2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 name="Google Shape;50;g11a0b21555d_2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441af1bf8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441af1bf8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0c704f3171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0c704f3171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c704f317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c704f317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41af1bf8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41af1bf8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41af1bf8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41af1bf8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41af1bf8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441af1bf8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441af1bf8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441af1bf8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441af1bf82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441af1bf82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441af1bf82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441af1bf82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0d8ab2ab78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0d8ab2ab78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0e8b849c03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0e8b849c03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441af1bf8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441af1bf8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441af1bf8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441af1bf82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41af1bf8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441af1bf8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41af1bf82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41af1bf82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441af1bf82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441af1bf82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c4e35fa3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c4e35fa3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441af1bf8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441af1bf8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441af1bf8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441af1bf8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41af1bf82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441af1bf82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441af1bf8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441af1bf82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d8ab2ab78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d8ab2ab78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a:t>
            </a:r>
            <a:r>
              <a:rPr lang="es">
                <a:solidFill>
                  <a:schemeClr val="dk1"/>
                </a:solidFill>
                <a:latin typeface="DM Sans"/>
                <a:ea typeface="DM Sans"/>
                <a:cs typeface="DM Sans"/>
                <a:sym typeface="DM Sans"/>
              </a:rPr>
              <a:t>Indican aquello que se pretende que el estudiante logre con la clase.</a:t>
            </a:r>
            <a:r>
              <a:rPr lang="es">
                <a:solidFill>
                  <a:schemeClr val="dk1"/>
                </a:solidFill>
                <a:latin typeface="DM Sans"/>
                <a:ea typeface="DM Sans"/>
                <a:cs typeface="DM Sans"/>
                <a:sym typeface="DM Sans"/>
              </a:rPr>
              <a:t>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441af1bf82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441af1bf82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441af1bf82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441af1bf8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c704f31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c704f31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a:t>
            </a:r>
            <a:r>
              <a:rPr lang="es">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0c85a42a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0c85a42a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EAFF6A"/>
                </a:highlight>
                <a:latin typeface="DM Sans"/>
                <a:ea typeface="DM Sans"/>
                <a:cs typeface="DM Sans"/>
                <a:sym typeface="DM Sans"/>
              </a:rPr>
              <a:t>Para profes:</a:t>
            </a:r>
            <a:r>
              <a:rPr lang="es">
                <a:solidFill>
                  <a:schemeClr val="dk1"/>
                </a:solidFill>
                <a:latin typeface="DM Sans"/>
                <a:ea typeface="DM Sans"/>
                <a:cs typeface="DM Sans"/>
                <a:sym typeface="DM Sans"/>
              </a:rPr>
              <a:t> esta actividad se realiza en la sala general, por lo cual es fundamental acompañar el desarrollo de la misma. Para esto, les sugerimos que establezcan plazos para realizar las distintas partes. Por ejemplo “En los próximos 5 minutos vamos a desarrollar de manera individual la primera parte de la consigna”, e ir estableciendo cortes para responder dudas. A su vez, les sugerimos que los últimos 5 minutos los tomen como puesta en común y/o como momento de cierre para mostrar cómo debería quedar la resolución.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0eb5a9f3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0eb5a9f3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82f212e7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82f212e7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0c85a42a20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0c85a42a20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441af1bf82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441af1bf82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eb5a9f3a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eb5a9f3a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0c85a42a20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0c85a42a20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Diapo para poner en la última clase del curso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0eb5a9f3a1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0eb5a9f3a1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0eb5a9f3a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0eb5a9f3a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0f2b7106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0f2b7106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4556ddf5a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4556ddf5a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a:t>
            </a:r>
            <a:r>
              <a:rPr b="1" lang="es">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Sugerencia</a:t>
            </a:r>
            <a:r>
              <a:rPr lang="es">
                <a:solidFill>
                  <a:schemeClr val="dk1"/>
                </a:solidFill>
                <a:latin typeface="DM Sans"/>
                <a:ea typeface="DM Sans"/>
                <a:cs typeface="DM Sans"/>
                <a:sym typeface="DM Sans"/>
              </a:rPr>
              <a:t>: </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4556ddf5a5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4556ddf5a5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video. Usar videos en buena calidad, con audio en español (deseable) o subtítulos (mínimo requerido). Haciendo click derecho, Opciones de video… puede configurarse el momento del video que se reproduce (por ejemplo, para elegir fragmentos de charlas largas).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0d869e21de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0d869e21de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4556ddf5a5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4556ddf5a5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Font typeface="DM Sans"/>
              <a:buNone/>
              <a:defRPr b="1" sz="4000">
                <a:latin typeface="DM Sans"/>
                <a:ea typeface="DM Sans"/>
                <a:cs typeface="DM Sans"/>
                <a:sym typeface="DM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2" name="Google Shape;12;p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 name="Shape 34"/>
        <p:cNvGrpSpPr/>
        <p:nvPr/>
      </p:nvGrpSpPr>
      <p:grpSpPr>
        <a:xfrm>
          <a:off x="0" y="0"/>
          <a:ext cx="0" cy="0"/>
          <a:chOff x="0" y="0"/>
          <a:chExt cx="0" cy="0"/>
        </a:xfrm>
      </p:grpSpPr>
      <p:sp>
        <p:nvSpPr>
          <p:cNvPr id="35" name="Google Shape;35;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 name="Google Shape;36;p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7" name="Google Shape;3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5" name="Shape 15"/>
        <p:cNvGrpSpPr/>
        <p:nvPr/>
      </p:nvGrpSpPr>
      <p:grpSpPr>
        <a:xfrm>
          <a:off x="0" y="0"/>
          <a:ext cx="0" cy="0"/>
          <a:chOff x="0" y="0"/>
          <a:chExt cx="0" cy="0"/>
        </a:xfrm>
      </p:grpSpPr>
      <p:pic>
        <p:nvPicPr>
          <p:cNvPr id="16" name="Google Shape;16;p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 name="Shape 19"/>
        <p:cNvGrpSpPr/>
        <p:nvPr/>
      </p:nvGrpSpPr>
      <p:grpSpPr>
        <a:xfrm>
          <a:off x="0" y="0"/>
          <a:ext cx="0" cy="0"/>
          <a:chOff x="0" y="0"/>
          <a:chExt cx="0" cy="0"/>
        </a:xfrm>
      </p:grpSpPr>
      <p:pic>
        <p:nvPicPr>
          <p:cNvPr id="20" name="Google Shape;20;p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21" name="Shape 21"/>
        <p:cNvGrpSpPr/>
        <p:nvPr/>
      </p:nvGrpSpPr>
      <p:grpSpPr>
        <a:xfrm>
          <a:off x="0" y="0"/>
          <a:ext cx="0" cy="0"/>
          <a:chOff x="0" y="0"/>
          <a:chExt cx="0" cy="0"/>
        </a:xfrm>
      </p:grpSpPr>
      <p:pic>
        <p:nvPicPr>
          <p:cNvPr id="22" name="Google Shape;22;p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23" name="Shape 23"/>
        <p:cNvGrpSpPr/>
        <p:nvPr/>
      </p:nvGrpSpPr>
      <p:grpSpPr>
        <a:xfrm>
          <a:off x="0" y="0"/>
          <a:ext cx="0" cy="0"/>
          <a:chOff x="0" y="0"/>
          <a:chExt cx="0" cy="0"/>
        </a:xfrm>
      </p:grpSpPr>
      <p:pic>
        <p:nvPicPr>
          <p:cNvPr id="24" name="Google Shape;24;p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 name="Google Shape;27;p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3.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hyperlink" Target="https://jsonformatter.curiousconcept.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4.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1" Type="http://schemas.openxmlformats.org/officeDocument/2006/relationships/hyperlink" Target="https://developer.mozilla.org/es/docs/Web/API/Window/sessionStorage" TargetMode="External"/><Relationship Id="rId10" Type="http://schemas.openxmlformats.org/officeDocument/2006/relationships/hyperlink" Target="https://developer.mozilla.org/es/docs/Web/API/Window/localStorage" TargetMode="External"/><Relationship Id="rId12" Type="http://schemas.openxmlformats.org/officeDocument/2006/relationships/hyperlink" Target="https://developer.mozilla.org/es/docs/Web/JavaScript/Referencia/Objetos_globales/JSON" TargetMode="External"/><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8.png"/><Relationship Id="rId4" Type="http://schemas.openxmlformats.org/officeDocument/2006/relationships/hyperlink" Target="https://es.javascript.info/localstorage" TargetMode="External"/><Relationship Id="rId9" Type="http://schemas.openxmlformats.org/officeDocument/2006/relationships/hyperlink" Target="https://www.mockaroo.com/" TargetMode="External"/><Relationship Id="rId5" Type="http://schemas.openxmlformats.org/officeDocument/2006/relationships/hyperlink" Target="https://josh1982.gitbooks.io/programacion-web-en-cliente/content/el_formato_json.html" TargetMode="External"/><Relationship Id="rId6" Type="http://schemas.openxmlformats.org/officeDocument/2006/relationships/hyperlink" Target="https://josh1982.gitbooks.io/programacion-web-en-cliente/content/el_formato_json.html" TargetMode="External"/><Relationship Id="rId7" Type="http://schemas.openxmlformats.org/officeDocument/2006/relationships/hyperlink" Target="https://jsonformatter.curiousconcept.com/" TargetMode="External"/><Relationship Id="rId8" Type="http://schemas.openxmlformats.org/officeDocument/2006/relationships/hyperlink" Target="https://jsonformatter.curiousconcept.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slide" Target="/ppt/slides/slide8.xml"/><Relationship Id="rId6" Type="http://schemas.openxmlformats.org/officeDocument/2006/relationships/slide" Target="/ppt/slides/slide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nvSpPr>
        <p:spPr>
          <a:xfrm>
            <a:off x="473350" y="9303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Localstorage: Setitem</a:t>
            </a:r>
            <a:endParaRPr b="1" sz="4000">
              <a:solidFill>
                <a:schemeClr val="dk1"/>
              </a:solidFill>
              <a:latin typeface="DM Sans"/>
              <a:ea typeface="DM Sans"/>
              <a:cs typeface="DM Sans"/>
              <a:sym typeface="DM Sans"/>
            </a:endParaRPr>
          </a:p>
        </p:txBody>
      </p:sp>
      <p:sp>
        <p:nvSpPr>
          <p:cNvPr id="159" name="Google Shape;159;p24"/>
          <p:cNvSpPr txBox="1"/>
          <p:nvPr/>
        </p:nvSpPr>
        <p:spPr>
          <a:xfrm>
            <a:off x="473350" y="1869900"/>
            <a:ext cx="4107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datos almacenados en localStorage (variable global preexistente) </a:t>
            </a:r>
            <a:r>
              <a:rPr lang="es" sz="1350">
                <a:highlight>
                  <a:schemeClr val="accent6"/>
                </a:highlight>
                <a:latin typeface="DM Sans"/>
                <a:ea typeface="DM Sans"/>
                <a:cs typeface="DM Sans"/>
                <a:sym typeface="DM Sans"/>
              </a:rPr>
              <a:t>se almacenan en el navegador de forma indefinida</a:t>
            </a:r>
            <a:r>
              <a:rPr lang="es" sz="1350">
                <a:latin typeface="DM Sans"/>
                <a:ea typeface="DM Sans"/>
                <a:cs typeface="DM Sans"/>
                <a:sym typeface="DM Sans"/>
              </a:rPr>
              <a:t> (o hasta que se borren los datos de navegación del browser): </a:t>
            </a:r>
            <a:endParaRPr sz="1350">
              <a:latin typeface="DM Sans"/>
              <a:ea typeface="DM Sans"/>
              <a:cs typeface="DM Sans"/>
              <a:sym typeface="DM Sans"/>
            </a:endParaRPr>
          </a:p>
        </p:txBody>
      </p:sp>
      <p:sp>
        <p:nvSpPr>
          <p:cNvPr id="160" name="Google Shape;160;p24"/>
          <p:cNvSpPr/>
          <p:nvPr/>
        </p:nvSpPr>
        <p:spPr>
          <a:xfrm>
            <a:off x="488350" y="3007700"/>
            <a:ext cx="4077600" cy="778800"/>
          </a:xfrm>
          <a:prstGeom prst="rect">
            <a:avLst/>
          </a:prstGeom>
          <a:solidFill>
            <a:schemeClr val="lt1"/>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350">
                <a:latin typeface="DM Sans"/>
                <a:ea typeface="DM Sans"/>
                <a:cs typeface="DM Sans"/>
                <a:sym typeface="DM Sans"/>
              </a:rPr>
              <a:t>La información persiste reinicio de navegador y hasta del sistema operativo.</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Localstorage: Setitem</a:t>
            </a:r>
            <a:endParaRPr b="1" sz="4000">
              <a:solidFill>
                <a:schemeClr val="dk1"/>
              </a:solidFill>
              <a:latin typeface="DM Sans"/>
              <a:ea typeface="DM Sans"/>
              <a:cs typeface="DM Sans"/>
              <a:sym typeface="DM Sans"/>
            </a:endParaRPr>
          </a:p>
        </p:txBody>
      </p:sp>
      <p:sp>
        <p:nvSpPr>
          <p:cNvPr id="166" name="Google Shape;166;p25"/>
          <p:cNvSpPr txBox="1"/>
          <p:nvPr/>
        </p:nvSpPr>
        <p:spPr>
          <a:xfrm>
            <a:off x="473350" y="1706050"/>
            <a:ext cx="38346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almacenar información se utiliza </a:t>
            </a:r>
            <a:r>
              <a:rPr lang="es" sz="1350">
                <a:highlight>
                  <a:srgbClr val="F1FA8C"/>
                </a:highlight>
                <a:latin typeface="DM Sans"/>
                <a:ea typeface="DM Sans"/>
                <a:cs typeface="DM Sans"/>
                <a:sym typeface="DM Sans"/>
              </a:rPr>
              <a:t>setItem</a:t>
            </a:r>
            <a:r>
              <a:rPr lang="es" sz="1350">
                <a:latin typeface="DM Sans"/>
                <a:ea typeface="DM Sans"/>
                <a:cs typeface="DM Sans"/>
                <a:sym typeface="DM Sans"/>
              </a:rPr>
              <a:t>:</a:t>
            </a:r>
            <a:endParaRPr sz="1350">
              <a:latin typeface="DM Sans"/>
              <a:ea typeface="DM Sans"/>
              <a:cs typeface="DM Sans"/>
              <a:sym typeface="DM Sans"/>
            </a:endParaRPr>
          </a:p>
        </p:txBody>
      </p:sp>
      <p:sp>
        <p:nvSpPr>
          <p:cNvPr id="167" name="Google Shape;167;p25"/>
          <p:cNvSpPr txBox="1"/>
          <p:nvPr/>
        </p:nvSpPr>
        <p:spPr>
          <a:xfrm>
            <a:off x="475500" y="2396875"/>
            <a:ext cx="7282800" cy="202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rgbClr val="000000"/>
              </a:buClr>
              <a:buSzPts val="1100"/>
              <a:buFont typeface="Arial"/>
              <a:buNone/>
            </a:pPr>
            <a:r>
              <a:rPr lang="es" sz="1500">
                <a:solidFill>
                  <a:srgbClr val="999999"/>
                </a:solidFill>
                <a:latin typeface="Courier New"/>
                <a:ea typeface="Courier New"/>
                <a:cs typeface="Courier New"/>
                <a:sym typeface="Courier New"/>
              </a:rPr>
              <a:t>// Método -&gt;  localStorage.setItem(clave,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 sz="1500">
                <a:solidFill>
                  <a:srgbClr val="999999"/>
                </a:solidFill>
                <a:latin typeface="Courier New"/>
                <a:ea typeface="Courier New"/>
                <a:cs typeface="Courier New"/>
                <a:sym typeface="Courier New"/>
              </a:rPr>
              <a:t>// clave = nombre para identificar el elemento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rPr lang="es" sz="1500">
                <a:solidFill>
                  <a:srgbClr val="999999"/>
                </a:solidFill>
                <a:latin typeface="Courier New"/>
                <a:ea typeface="Courier New"/>
                <a:cs typeface="Courier New"/>
                <a:sym typeface="Courier New"/>
              </a:rPr>
              <a:t>// valor = valor/contenido del elemento </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localStorage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bienvenida</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¡Hola Coder!</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localStorage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esValido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true</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localStorage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unNumero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20</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Clave-valor</a:t>
            </a:r>
            <a:endParaRPr b="1" sz="4000">
              <a:solidFill>
                <a:schemeClr val="dk1"/>
              </a:solidFill>
              <a:latin typeface="DM Sans"/>
              <a:ea typeface="DM Sans"/>
              <a:cs typeface="DM Sans"/>
              <a:sym typeface="DM Sans"/>
            </a:endParaRPr>
          </a:p>
        </p:txBody>
      </p:sp>
      <p:pic>
        <p:nvPicPr>
          <p:cNvPr id="173" name="Google Shape;173;p26"/>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174" name="Google Shape;174;p26"/>
          <p:cNvSpPr txBox="1"/>
          <p:nvPr/>
        </p:nvSpPr>
        <p:spPr>
          <a:xfrm>
            <a:off x="549525" y="2192900"/>
            <a:ext cx="4168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La información almacenada en el Storage se guarda en la forma de </a:t>
            </a:r>
            <a:r>
              <a:rPr b="1" lang="es" sz="1350">
                <a:latin typeface="DM Sans"/>
                <a:ea typeface="DM Sans"/>
                <a:cs typeface="DM Sans"/>
                <a:sym typeface="DM Sans"/>
              </a:rPr>
              <a:t>clave-valor</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Similar al tratamiento de objetos, </a:t>
            </a:r>
            <a:r>
              <a:rPr lang="es" sz="1350">
                <a:highlight>
                  <a:srgbClr val="F1FA8C"/>
                </a:highlight>
                <a:latin typeface="DM Sans"/>
                <a:ea typeface="DM Sans"/>
                <a:cs typeface="DM Sans"/>
                <a:sym typeface="DM Sans"/>
              </a:rPr>
              <a:t>definimos </a:t>
            </a:r>
            <a:r>
              <a:rPr b="1" lang="es" sz="1350">
                <a:highlight>
                  <a:srgbClr val="F1FA8C"/>
                </a:highlight>
                <a:latin typeface="DM Sans"/>
                <a:ea typeface="DM Sans"/>
                <a:cs typeface="DM Sans"/>
                <a:sym typeface="DM Sans"/>
              </a:rPr>
              <a:t>claves</a:t>
            </a:r>
            <a:r>
              <a:rPr lang="es" sz="1350">
                <a:highlight>
                  <a:srgbClr val="F1FA8C"/>
                </a:highlight>
                <a:latin typeface="DM Sans"/>
                <a:ea typeface="DM Sans"/>
                <a:cs typeface="DM Sans"/>
                <a:sym typeface="DM Sans"/>
              </a:rPr>
              <a:t> en el storage donde almacenamos </a:t>
            </a:r>
            <a:r>
              <a:rPr b="1" lang="es" sz="1350">
                <a:highlight>
                  <a:srgbClr val="F1FA8C"/>
                </a:highlight>
                <a:latin typeface="DM Sans"/>
                <a:ea typeface="DM Sans"/>
                <a:cs typeface="DM Sans"/>
                <a:sym typeface="DM Sans"/>
              </a:rPr>
              <a:t>valores.</a:t>
            </a:r>
            <a:endParaRPr b="1" sz="1350">
              <a:highlight>
                <a:srgbClr val="F1FA8C"/>
              </a:highlight>
              <a:latin typeface="DM Sans"/>
              <a:ea typeface="DM Sans"/>
              <a:cs typeface="DM Sans"/>
              <a:sym typeface="DM Sans"/>
            </a:endParaRPr>
          </a:p>
          <a:p>
            <a:pPr indent="0" lvl="0" marL="0" rtl="0" algn="l">
              <a:spcBef>
                <a:spcPts val="0"/>
              </a:spcBef>
              <a:spcAft>
                <a:spcPts val="0"/>
              </a:spcAft>
              <a:buNone/>
            </a:pPr>
            <a:r>
              <a:t/>
            </a:r>
            <a:endParaRPr sz="1350">
              <a:highlight>
                <a:schemeClr val="accent4"/>
              </a:highlight>
              <a:latin typeface="DM Sans"/>
              <a:ea typeface="DM Sans"/>
              <a:cs typeface="DM Sans"/>
              <a:sym typeface="DM Sans"/>
            </a:endParaRPr>
          </a:p>
        </p:txBody>
      </p:sp>
      <p:pic>
        <p:nvPicPr>
          <p:cNvPr id="175" name="Google Shape;175;p26"/>
          <p:cNvPicPr preferRelativeResize="0"/>
          <p:nvPr/>
        </p:nvPicPr>
        <p:blipFill rotWithShape="1">
          <a:blip r:embed="rId4">
            <a:alphaModFix/>
          </a:blip>
          <a:srcRect b="1129" l="19407" r="10905" t="-1130"/>
          <a:stretch/>
        </p:blipFill>
        <p:spPr>
          <a:xfrm>
            <a:off x="5549725" y="1021688"/>
            <a:ext cx="2561200" cy="3100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Clave-valor</a:t>
            </a:r>
            <a:endParaRPr b="1" sz="4000">
              <a:solidFill>
                <a:schemeClr val="dk1"/>
              </a:solidFill>
              <a:latin typeface="DM Sans"/>
              <a:ea typeface="DM Sans"/>
              <a:cs typeface="DM Sans"/>
              <a:sym typeface="DM Sans"/>
            </a:endParaRPr>
          </a:p>
        </p:txBody>
      </p:sp>
      <p:sp>
        <p:nvSpPr>
          <p:cNvPr id="181" name="Google Shape;181;p27"/>
          <p:cNvSpPr txBox="1"/>
          <p:nvPr/>
        </p:nvSpPr>
        <p:spPr>
          <a:xfrm>
            <a:off x="475500" y="1420300"/>
            <a:ext cx="4946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ver el Storage en el navegador a través de la pestaña de </a:t>
            </a:r>
            <a:r>
              <a:rPr b="1" lang="es" sz="1350">
                <a:highlight>
                  <a:srgbClr val="F1FA8C"/>
                </a:highlight>
                <a:latin typeface="DM Sans"/>
                <a:ea typeface="DM Sans"/>
                <a:cs typeface="DM Sans"/>
                <a:sym typeface="DM Sans"/>
              </a:rPr>
              <a:t>application</a:t>
            </a:r>
            <a:r>
              <a:rPr lang="es" sz="1350">
                <a:latin typeface="DM Sans"/>
                <a:ea typeface="DM Sans"/>
                <a:cs typeface="DM Sans"/>
                <a:sym typeface="DM Sans"/>
              </a:rPr>
              <a:t>:</a:t>
            </a:r>
            <a:endParaRPr sz="1350">
              <a:latin typeface="DM Sans"/>
              <a:ea typeface="DM Sans"/>
              <a:cs typeface="DM Sans"/>
              <a:sym typeface="DM Sans"/>
            </a:endParaRPr>
          </a:p>
        </p:txBody>
      </p:sp>
      <p:pic>
        <p:nvPicPr>
          <p:cNvPr id="182" name="Google Shape;182;p27"/>
          <p:cNvPicPr preferRelativeResize="0"/>
          <p:nvPr/>
        </p:nvPicPr>
        <p:blipFill rotWithShape="1">
          <a:blip r:embed="rId3">
            <a:alphaModFix/>
          </a:blip>
          <a:srcRect b="12172" l="0" r="4743" t="3060"/>
          <a:stretch/>
        </p:blipFill>
        <p:spPr>
          <a:xfrm>
            <a:off x="473361" y="2137000"/>
            <a:ext cx="5619275" cy="2454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Localstorage: getitem</a:t>
            </a:r>
            <a:endParaRPr b="1" sz="4000">
              <a:solidFill>
                <a:schemeClr val="dk1"/>
              </a:solidFill>
              <a:latin typeface="DM Sans"/>
              <a:ea typeface="DM Sans"/>
              <a:cs typeface="DM Sans"/>
              <a:sym typeface="DM Sans"/>
            </a:endParaRPr>
          </a:p>
        </p:txBody>
      </p:sp>
      <p:sp>
        <p:nvSpPr>
          <p:cNvPr id="188" name="Google Shape;188;p28"/>
          <p:cNvSpPr txBox="1"/>
          <p:nvPr/>
        </p:nvSpPr>
        <p:spPr>
          <a:xfrm>
            <a:off x="475500" y="1420300"/>
            <a:ext cx="4946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acceder a la información almacenada en localStorage utilizando </a:t>
            </a:r>
            <a:r>
              <a:rPr b="1" lang="es" sz="1350">
                <a:highlight>
                  <a:schemeClr val="accent4"/>
                </a:highlight>
                <a:latin typeface="DM Sans"/>
                <a:ea typeface="DM Sans"/>
                <a:cs typeface="DM Sans"/>
                <a:sym typeface="DM Sans"/>
              </a:rPr>
              <a:t>getItem</a:t>
            </a:r>
            <a:r>
              <a:rPr lang="es" sz="1350">
                <a:latin typeface="DM Sans"/>
                <a:ea typeface="DM Sans"/>
                <a:cs typeface="DM Sans"/>
                <a:sym typeface="DM Sans"/>
              </a:rPr>
              <a:t>. Las claves y valores de Storage se guardan en formato de </a:t>
            </a:r>
            <a:r>
              <a:rPr b="1" lang="es" sz="1350">
                <a:latin typeface="DM Sans"/>
                <a:ea typeface="DM Sans"/>
                <a:cs typeface="DM Sans"/>
                <a:sym typeface="DM Sans"/>
              </a:rPr>
              <a:t>cadena de caracteres (DOMString).</a:t>
            </a:r>
            <a:endParaRPr b="1" sz="1350">
              <a:latin typeface="DM Sans"/>
              <a:ea typeface="DM Sans"/>
              <a:cs typeface="DM Sans"/>
              <a:sym typeface="DM Sans"/>
            </a:endParaRPr>
          </a:p>
        </p:txBody>
      </p:sp>
      <p:sp>
        <p:nvSpPr>
          <p:cNvPr id="189" name="Google Shape;189;p28"/>
          <p:cNvSpPr txBox="1"/>
          <p:nvPr/>
        </p:nvSpPr>
        <p:spPr>
          <a:xfrm>
            <a:off x="475500" y="2582800"/>
            <a:ext cx="6830400" cy="200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mensaje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bienvenida</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bandera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esValido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numero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localStorage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unNumero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(mensaje); </a:t>
            </a:r>
            <a:r>
              <a:rPr lang="es" sz="1200">
                <a:solidFill>
                  <a:srgbClr val="6272A4"/>
                </a:solidFill>
                <a:latin typeface="Courier New"/>
                <a:ea typeface="Courier New"/>
                <a:cs typeface="Courier New"/>
                <a:sym typeface="Courier New"/>
              </a:rPr>
              <a:t>// ‘¡Hola Coder!’</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(bandera); </a:t>
            </a:r>
            <a:r>
              <a:rPr lang="es" sz="1200">
                <a:solidFill>
                  <a:srgbClr val="6272A4"/>
                </a:solidFill>
                <a:latin typeface="Courier New"/>
                <a:ea typeface="Courier New"/>
                <a:cs typeface="Courier New"/>
                <a:sym typeface="Courier New"/>
              </a:rPr>
              <a:t>// ‘true’</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(numero);  </a:t>
            </a:r>
            <a:r>
              <a:rPr lang="es" sz="1200">
                <a:solidFill>
                  <a:srgbClr val="6272A4"/>
                </a:solidFill>
                <a:latin typeface="Courier New"/>
                <a:ea typeface="Courier New"/>
                <a:cs typeface="Courier New"/>
                <a:sym typeface="Courier New"/>
              </a:rPr>
              <a:t>// ‘20’</a:t>
            </a:r>
            <a:endParaRPr sz="12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sessionS</a:t>
            </a:r>
            <a:r>
              <a:rPr b="1" lang="es" sz="4000">
                <a:solidFill>
                  <a:schemeClr val="dk1"/>
                </a:solidFill>
                <a:latin typeface="DM Sans"/>
                <a:ea typeface="DM Sans"/>
                <a:cs typeface="DM Sans"/>
                <a:sym typeface="DM Sans"/>
              </a:rPr>
              <a:t>torage: Setitem</a:t>
            </a:r>
            <a:endParaRPr b="1" sz="4000">
              <a:solidFill>
                <a:schemeClr val="dk1"/>
              </a:solidFill>
              <a:latin typeface="DM Sans"/>
              <a:ea typeface="DM Sans"/>
              <a:cs typeface="DM Sans"/>
              <a:sym typeface="DM Sans"/>
            </a:endParaRPr>
          </a:p>
        </p:txBody>
      </p:sp>
      <p:sp>
        <p:nvSpPr>
          <p:cNvPr id="195" name="Google Shape;195;p29"/>
          <p:cNvSpPr txBox="1"/>
          <p:nvPr/>
        </p:nvSpPr>
        <p:spPr>
          <a:xfrm>
            <a:off x="473350" y="1930375"/>
            <a:ext cx="4893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información almacenada en sessionStorage (variable global preexistente) </a:t>
            </a:r>
            <a:r>
              <a:rPr lang="es" sz="1350">
                <a:highlight>
                  <a:schemeClr val="accent6"/>
                </a:highlight>
                <a:latin typeface="DM Sans"/>
                <a:ea typeface="DM Sans"/>
                <a:cs typeface="DM Sans"/>
                <a:sym typeface="DM Sans"/>
              </a:rPr>
              <a:t>se almacena en el navegador hasta que el usuario cierra la ventana</a:t>
            </a:r>
            <a:r>
              <a:rPr lang="es" sz="1350">
                <a:latin typeface="DM Sans"/>
                <a:ea typeface="DM Sans"/>
                <a:cs typeface="DM Sans"/>
                <a:sym typeface="DM Sans"/>
              </a:rPr>
              <a:t>. </a:t>
            </a:r>
            <a:endParaRPr sz="1350">
              <a:latin typeface="DM Sans"/>
              <a:ea typeface="DM Sans"/>
              <a:cs typeface="DM Sans"/>
              <a:sym typeface="DM Sans"/>
            </a:endParaRPr>
          </a:p>
        </p:txBody>
      </p:sp>
      <p:sp>
        <p:nvSpPr>
          <p:cNvPr id="196" name="Google Shape;196;p29"/>
          <p:cNvSpPr/>
          <p:nvPr/>
        </p:nvSpPr>
        <p:spPr>
          <a:xfrm>
            <a:off x="473350" y="2950475"/>
            <a:ext cx="4893300" cy="11583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Solo existe dentro de la pestaña actual del navegador. Otra pestaña con la misma página tendrá otro sessionStorage distinto, pero se comparte entre iframes en la pestaña (asumiendo que tengan el mismo origen).</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Session</a:t>
            </a:r>
            <a:r>
              <a:rPr b="1" lang="es" sz="4000">
                <a:solidFill>
                  <a:schemeClr val="dk1"/>
                </a:solidFill>
                <a:latin typeface="DM Sans"/>
                <a:ea typeface="DM Sans"/>
                <a:cs typeface="DM Sans"/>
                <a:sym typeface="DM Sans"/>
              </a:rPr>
              <a:t>storage: getitem</a:t>
            </a:r>
            <a:endParaRPr b="1" sz="4000">
              <a:solidFill>
                <a:schemeClr val="dk1"/>
              </a:solidFill>
              <a:latin typeface="DM Sans"/>
              <a:ea typeface="DM Sans"/>
              <a:cs typeface="DM Sans"/>
              <a:sym typeface="DM Sans"/>
            </a:endParaRPr>
          </a:p>
        </p:txBody>
      </p:sp>
      <p:sp>
        <p:nvSpPr>
          <p:cNvPr id="202" name="Google Shape;202;p30"/>
          <p:cNvSpPr txBox="1"/>
          <p:nvPr/>
        </p:nvSpPr>
        <p:spPr>
          <a:xfrm>
            <a:off x="475500" y="1420300"/>
            <a:ext cx="4946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tratamiento es similar al </a:t>
            </a:r>
            <a:r>
              <a:rPr b="1" lang="es" sz="1350">
                <a:latin typeface="DM Sans"/>
                <a:ea typeface="DM Sans"/>
                <a:cs typeface="DM Sans"/>
                <a:sym typeface="DM Sans"/>
              </a:rPr>
              <a:t>localStorage</a:t>
            </a:r>
            <a:r>
              <a:rPr lang="es" sz="1350">
                <a:latin typeface="DM Sans"/>
                <a:ea typeface="DM Sans"/>
                <a:cs typeface="DM Sans"/>
                <a:sym typeface="DM Sans"/>
              </a:rPr>
              <a:t>:</a:t>
            </a:r>
            <a:endParaRPr b="1" sz="1350">
              <a:latin typeface="DM Sans"/>
              <a:ea typeface="DM Sans"/>
              <a:cs typeface="DM Sans"/>
              <a:sym typeface="DM Sans"/>
            </a:endParaRPr>
          </a:p>
        </p:txBody>
      </p:sp>
      <p:sp>
        <p:nvSpPr>
          <p:cNvPr id="203" name="Google Shape;203;p30"/>
          <p:cNvSpPr txBox="1"/>
          <p:nvPr/>
        </p:nvSpPr>
        <p:spPr>
          <a:xfrm>
            <a:off x="475500" y="2200750"/>
            <a:ext cx="7282800" cy="202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s" sz="1500">
                <a:solidFill>
                  <a:srgbClr val="999999"/>
                </a:solidFill>
                <a:latin typeface="Courier New"/>
                <a:ea typeface="Courier New"/>
                <a:cs typeface="Courier New"/>
                <a:sym typeface="Courier New"/>
              </a:rPr>
              <a:t>// Método -&gt;  sessionStorage.setItem(clave,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500">
                <a:solidFill>
                  <a:srgbClr val="999999"/>
                </a:solidFill>
                <a:latin typeface="Courier New"/>
                <a:ea typeface="Courier New"/>
                <a:cs typeface="Courier New"/>
                <a:sym typeface="Courier New"/>
              </a:rPr>
              <a:t>// clave = nombre del elemento</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500">
                <a:solidFill>
                  <a:srgbClr val="999999"/>
                </a:solidFill>
                <a:latin typeface="Courier New"/>
                <a:ea typeface="Courier New"/>
                <a:cs typeface="Courier New"/>
                <a:sym typeface="Courier New"/>
              </a:rPr>
              <a:t>// valor = Contenido del elemento</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seleccionados</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1</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2</a:t>
            </a:r>
            <a:r>
              <a:rPr lang="es" sz="1600">
                <a:solidFill>
                  <a:srgbClr val="F8F8F2"/>
                </a:solidFill>
                <a:latin typeface="Courier New"/>
                <a:ea typeface="Courier New"/>
                <a:cs typeface="Courier New"/>
                <a:sym typeface="Courier New"/>
              </a:rPr>
              <a:t>,</a:t>
            </a:r>
            <a:r>
              <a:rPr lang="es" sz="1600">
                <a:solidFill>
                  <a:srgbClr val="BD93F9"/>
                </a:solidFill>
                <a:latin typeface="Courier New"/>
                <a:ea typeface="Courier New"/>
                <a:cs typeface="Courier New"/>
                <a:sym typeface="Courier New"/>
              </a:rPr>
              <a:t>3</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esValido</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BD93F9"/>
                </a:solidFill>
                <a:latin typeface="Courier New"/>
                <a:ea typeface="Courier New"/>
                <a:cs typeface="Courier New"/>
                <a:sym typeface="Courier New"/>
              </a:rPr>
              <a:t>false</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BD93F9"/>
                </a:solidFill>
                <a:latin typeface="Courier New"/>
                <a:ea typeface="Courier New"/>
                <a:cs typeface="Courier New"/>
                <a:sym typeface="Courier New"/>
              </a:rPr>
              <a:t>sessionStorage</a:t>
            </a:r>
            <a:r>
              <a:rPr lang="es" sz="1600">
                <a:solidFill>
                  <a:srgbClr val="F8F8F2"/>
                </a:solidFill>
                <a:latin typeface="Courier New"/>
                <a:ea typeface="Courier New"/>
                <a:cs typeface="Courier New"/>
                <a:sym typeface="Courier New"/>
              </a:rPr>
              <a:t>.</a:t>
            </a:r>
            <a:r>
              <a:rPr lang="es" sz="1600">
                <a:solidFill>
                  <a:srgbClr val="50FA7B"/>
                </a:solidFill>
                <a:latin typeface="Courier New"/>
                <a:ea typeface="Courier New"/>
                <a:cs typeface="Courier New"/>
                <a:sym typeface="Courier New"/>
              </a:rPr>
              <a:t>setItem</a:t>
            </a:r>
            <a:r>
              <a:rPr lang="es" sz="1600">
                <a:solidFill>
                  <a:srgbClr val="F8F8F2"/>
                </a:solidFill>
                <a:latin typeface="Courier New"/>
                <a:ea typeface="Courier New"/>
                <a:cs typeface="Courier New"/>
                <a:sym typeface="Courier New"/>
              </a:rPr>
              <a:t>(</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email</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 </a:t>
            </a:r>
            <a:r>
              <a:rPr lang="es" sz="1600">
                <a:solidFill>
                  <a:srgbClr val="E9F284"/>
                </a:solidFill>
                <a:latin typeface="Courier New"/>
                <a:ea typeface="Courier New"/>
                <a:cs typeface="Courier New"/>
                <a:sym typeface="Courier New"/>
              </a:rPr>
              <a:t>'</a:t>
            </a:r>
            <a:r>
              <a:rPr lang="es" sz="1600">
                <a:solidFill>
                  <a:srgbClr val="F1FA8C"/>
                </a:solidFill>
                <a:latin typeface="Courier New"/>
                <a:ea typeface="Courier New"/>
                <a:cs typeface="Courier New"/>
                <a:sym typeface="Courier New"/>
              </a:rPr>
              <a:t>info@email.com</a:t>
            </a:r>
            <a:r>
              <a:rPr lang="es" sz="1600">
                <a:solidFill>
                  <a:srgbClr val="E9F284"/>
                </a:solidFill>
                <a:latin typeface="Courier New"/>
                <a:ea typeface="Courier New"/>
                <a:cs typeface="Courier New"/>
                <a:sym typeface="Courier New"/>
              </a:rPr>
              <a:t>'</a:t>
            </a:r>
            <a:r>
              <a:rPr lang="es"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Sessionstorage: getitem</a:t>
            </a:r>
            <a:endParaRPr b="1" sz="4000">
              <a:solidFill>
                <a:schemeClr val="dk1"/>
              </a:solidFill>
              <a:latin typeface="DM Sans"/>
              <a:ea typeface="DM Sans"/>
              <a:cs typeface="DM Sans"/>
              <a:sym typeface="DM Sans"/>
            </a:endParaRPr>
          </a:p>
        </p:txBody>
      </p:sp>
      <p:sp>
        <p:nvSpPr>
          <p:cNvPr id="209" name="Google Shape;209;p31"/>
          <p:cNvSpPr txBox="1"/>
          <p:nvPr/>
        </p:nvSpPr>
        <p:spPr>
          <a:xfrm>
            <a:off x="475500" y="1420300"/>
            <a:ext cx="5755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acceder a la información almacenada en sessionStorage utilizando </a:t>
            </a:r>
            <a:r>
              <a:rPr b="1" lang="es" sz="1350">
                <a:highlight>
                  <a:srgbClr val="F1FA8C"/>
                </a:highlight>
                <a:latin typeface="DM Sans"/>
                <a:ea typeface="DM Sans"/>
                <a:cs typeface="DM Sans"/>
                <a:sym typeface="DM Sans"/>
              </a:rPr>
              <a:t>getItem</a:t>
            </a:r>
            <a:r>
              <a:rPr lang="es" sz="1350">
                <a:latin typeface="DM Sans"/>
                <a:ea typeface="DM Sans"/>
                <a:cs typeface="DM Sans"/>
                <a:sym typeface="DM Sans"/>
              </a:rPr>
              <a:t>. Las claves y valores de Storage se guardan siempre en formato de </a:t>
            </a:r>
            <a:r>
              <a:rPr b="1" lang="es" sz="1350">
                <a:latin typeface="DM Sans"/>
                <a:ea typeface="DM Sans"/>
                <a:cs typeface="DM Sans"/>
                <a:sym typeface="DM Sans"/>
              </a:rPr>
              <a:t>cadena de caracteres.</a:t>
            </a:r>
            <a:endParaRPr b="1" sz="1350">
              <a:latin typeface="DM Sans"/>
              <a:ea typeface="DM Sans"/>
              <a:cs typeface="DM Sans"/>
              <a:sym typeface="DM Sans"/>
            </a:endParaRPr>
          </a:p>
        </p:txBody>
      </p:sp>
      <p:sp>
        <p:nvSpPr>
          <p:cNvPr id="210" name="Google Shape;210;p31"/>
          <p:cNvSpPr txBox="1"/>
          <p:nvPr/>
        </p:nvSpPr>
        <p:spPr>
          <a:xfrm>
            <a:off x="473350" y="2563900"/>
            <a:ext cx="6984000" cy="2027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lista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seleccionados</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split</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bandera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esValido</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true</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FF79C6"/>
                </a:solidFill>
                <a:latin typeface="Courier New"/>
                <a:ea typeface="Courier New"/>
                <a:cs typeface="Courier New"/>
                <a:sym typeface="Courier New"/>
              </a:rPr>
              <a:t>let</a:t>
            </a:r>
            <a:r>
              <a:rPr lang="es" sz="1200">
                <a:solidFill>
                  <a:srgbClr val="F8F8F2"/>
                </a:solidFill>
                <a:latin typeface="Courier New"/>
                <a:ea typeface="Courier New"/>
                <a:cs typeface="Courier New"/>
                <a:sym typeface="Courier New"/>
              </a:rPr>
              <a:t> email   </a:t>
            </a:r>
            <a:r>
              <a:rPr lang="es" sz="1200">
                <a:solidFill>
                  <a:srgbClr val="FF79C6"/>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  </a:t>
            </a:r>
            <a:r>
              <a:rPr lang="es" sz="1200">
                <a:solidFill>
                  <a:srgbClr val="BD93F9"/>
                </a:solidFill>
                <a:latin typeface="Courier New"/>
                <a:ea typeface="Courier New"/>
                <a:cs typeface="Courier New"/>
                <a:sym typeface="Courier New"/>
              </a:rPr>
              <a:t>sessionStorage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getItem</a:t>
            </a:r>
            <a:r>
              <a:rPr lang="es" sz="1200">
                <a:solidFill>
                  <a:srgbClr val="F8F8F2"/>
                </a:solidFill>
                <a:latin typeface="Courier New"/>
                <a:ea typeface="Courier New"/>
                <a:cs typeface="Courier New"/>
                <a:sym typeface="Courier New"/>
              </a:rPr>
              <a:t>(</a:t>
            </a:r>
            <a:r>
              <a:rPr lang="es" sz="1200">
                <a:solidFill>
                  <a:srgbClr val="E9F284"/>
                </a:solidFill>
                <a:latin typeface="Courier New"/>
                <a:ea typeface="Courier New"/>
                <a:cs typeface="Courier New"/>
                <a:sym typeface="Courier New"/>
              </a:rPr>
              <a:t>'</a:t>
            </a:r>
            <a:r>
              <a:rPr lang="es" sz="1200">
                <a:solidFill>
                  <a:srgbClr val="F1FA8C"/>
                </a:solidFill>
                <a:latin typeface="Courier New"/>
                <a:ea typeface="Courier New"/>
                <a:cs typeface="Courier New"/>
                <a:sym typeface="Courier New"/>
              </a:rPr>
              <a:t>email</a:t>
            </a:r>
            <a:r>
              <a:rPr lang="es" sz="1200">
                <a:solidFill>
                  <a:srgbClr val="E9F284"/>
                </a:solidFill>
                <a:latin typeface="Courier New"/>
                <a:ea typeface="Courier New"/>
                <a:cs typeface="Courier New"/>
                <a:sym typeface="Courier New"/>
              </a:rPr>
              <a:t>'</a:t>
            </a:r>
            <a:r>
              <a:rPr lang="es"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lista);   </a:t>
            </a:r>
            <a:r>
              <a:rPr lang="es" sz="1200">
                <a:solidFill>
                  <a:srgbClr val="6272A4"/>
                </a:solidFill>
                <a:latin typeface="Courier New"/>
                <a:ea typeface="Courier New"/>
                <a:cs typeface="Courier New"/>
                <a:sym typeface="Courier New"/>
              </a:rPr>
              <a:t>//object ["1","2","3"];</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bandera); </a:t>
            </a:r>
            <a:r>
              <a:rPr lang="es" sz="1200">
                <a:solidFill>
                  <a:srgbClr val="6272A4"/>
                </a:solidFill>
                <a:latin typeface="Courier New"/>
                <a:ea typeface="Courier New"/>
                <a:cs typeface="Courier New"/>
                <a:sym typeface="Courier New"/>
              </a:rPr>
              <a:t>//boolean;</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00">
                <a:solidFill>
                  <a:srgbClr val="BD93F9"/>
                </a:solidFill>
                <a:latin typeface="Courier New"/>
                <a:ea typeface="Courier New"/>
                <a:cs typeface="Courier New"/>
                <a:sym typeface="Courier New"/>
              </a:rPr>
              <a:t>console</a:t>
            </a:r>
            <a:r>
              <a:rPr lang="es" sz="1200">
                <a:solidFill>
                  <a:srgbClr val="F8F8F2"/>
                </a:solidFill>
                <a:latin typeface="Courier New"/>
                <a:ea typeface="Courier New"/>
                <a:cs typeface="Courier New"/>
                <a:sym typeface="Courier New"/>
              </a:rPr>
              <a:t>.</a:t>
            </a:r>
            <a:r>
              <a:rPr lang="es" sz="1200">
                <a:solidFill>
                  <a:srgbClr val="50FA7B"/>
                </a:solidFill>
                <a:latin typeface="Courier New"/>
                <a:ea typeface="Courier New"/>
                <a:cs typeface="Courier New"/>
                <a:sym typeface="Courier New"/>
              </a:rPr>
              <a:t>log</a:t>
            </a:r>
            <a:r>
              <a:rPr lang="es" sz="1200">
                <a:solidFill>
                  <a:srgbClr val="F8F8F2"/>
                </a:solidFill>
                <a:latin typeface="Courier New"/>
                <a:ea typeface="Courier New"/>
                <a:cs typeface="Courier New"/>
                <a:sym typeface="Courier New"/>
              </a:rPr>
              <a:t>(</a:t>
            </a:r>
            <a:r>
              <a:rPr lang="es" sz="1200">
                <a:solidFill>
                  <a:srgbClr val="FF79C6"/>
                </a:solidFill>
                <a:latin typeface="Courier New"/>
                <a:ea typeface="Courier New"/>
                <a:cs typeface="Courier New"/>
                <a:sym typeface="Courier New"/>
              </a:rPr>
              <a:t>typeof</a:t>
            </a:r>
            <a:r>
              <a:rPr lang="es" sz="1200">
                <a:solidFill>
                  <a:srgbClr val="F8F8F2"/>
                </a:solidFill>
                <a:latin typeface="Courier New"/>
                <a:ea typeface="Courier New"/>
                <a:cs typeface="Courier New"/>
                <a:sym typeface="Courier New"/>
              </a:rPr>
              <a:t> email);   </a:t>
            </a:r>
            <a:r>
              <a:rPr lang="es" sz="1200">
                <a:solidFill>
                  <a:srgbClr val="6272A4"/>
                </a:solidFill>
                <a:latin typeface="Courier New"/>
                <a:ea typeface="Courier New"/>
                <a:cs typeface="Courier New"/>
                <a:sym typeface="Courier New"/>
              </a:rPr>
              <a:t>//string;</a:t>
            </a:r>
            <a:endParaRPr sz="12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Recorriendo el storage</a:t>
            </a:r>
            <a:endParaRPr b="1" sz="4000">
              <a:solidFill>
                <a:schemeClr val="dk1"/>
              </a:solidFill>
              <a:latin typeface="DM Sans"/>
              <a:ea typeface="DM Sans"/>
              <a:cs typeface="DM Sans"/>
              <a:sym typeface="DM Sans"/>
            </a:endParaRPr>
          </a:p>
        </p:txBody>
      </p:sp>
      <p:sp>
        <p:nvSpPr>
          <p:cNvPr id="216" name="Google Shape;216;p32"/>
          <p:cNvSpPr txBox="1"/>
          <p:nvPr/>
        </p:nvSpPr>
        <p:spPr>
          <a:xfrm>
            <a:off x="473350" y="1908175"/>
            <a:ext cx="4893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450">
                <a:latin typeface="DM Sans"/>
                <a:ea typeface="DM Sans"/>
                <a:cs typeface="DM Sans"/>
                <a:sym typeface="DM Sans"/>
              </a:rPr>
              <a:t>Es posible obtener todos los valores almacenados en localStorage o sessionStorage con un </a:t>
            </a:r>
            <a:r>
              <a:rPr b="1" lang="es" sz="1450">
                <a:latin typeface="DM Sans"/>
                <a:ea typeface="DM Sans"/>
                <a:cs typeface="DM Sans"/>
                <a:sym typeface="DM Sans"/>
              </a:rPr>
              <a:t>bucle</a:t>
            </a:r>
            <a:r>
              <a:rPr lang="es" sz="1450">
                <a:latin typeface="DM Sans"/>
                <a:ea typeface="DM Sans"/>
                <a:cs typeface="DM Sans"/>
                <a:sym typeface="DM Sans"/>
              </a:rPr>
              <a:t>.</a:t>
            </a:r>
            <a:endParaRPr sz="1450">
              <a:latin typeface="DM Sans"/>
              <a:ea typeface="DM Sans"/>
              <a:cs typeface="DM Sans"/>
              <a:sym typeface="DM Sans"/>
            </a:endParaRPr>
          </a:p>
        </p:txBody>
      </p:sp>
      <p:sp>
        <p:nvSpPr>
          <p:cNvPr id="217" name="Google Shape;217;p32"/>
          <p:cNvSpPr/>
          <p:nvPr/>
        </p:nvSpPr>
        <p:spPr>
          <a:xfrm>
            <a:off x="473350" y="2797675"/>
            <a:ext cx="4893300" cy="9618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Pero no podemos usar </a:t>
            </a:r>
            <a:r>
              <a:rPr b="1" lang="es" sz="1350">
                <a:solidFill>
                  <a:schemeClr val="dk1"/>
                </a:solidFill>
                <a:latin typeface="DM Sans"/>
                <a:ea typeface="DM Sans"/>
                <a:cs typeface="DM Sans"/>
                <a:sym typeface="DM Sans"/>
              </a:rPr>
              <a:t>for...of</a:t>
            </a:r>
            <a:r>
              <a:rPr lang="es" sz="1350">
                <a:solidFill>
                  <a:schemeClr val="dk1"/>
                </a:solidFill>
                <a:latin typeface="DM Sans"/>
                <a:ea typeface="DM Sans"/>
                <a:cs typeface="DM Sans"/>
                <a:sym typeface="DM Sans"/>
              </a:rPr>
              <a:t> porque no son objetos iterables, ni </a:t>
            </a:r>
            <a:r>
              <a:rPr b="1" lang="es" sz="1350">
                <a:solidFill>
                  <a:schemeClr val="dk1"/>
                </a:solidFill>
                <a:latin typeface="DM Sans"/>
                <a:ea typeface="DM Sans"/>
                <a:cs typeface="DM Sans"/>
                <a:sym typeface="DM Sans"/>
              </a:rPr>
              <a:t>for...in </a:t>
            </a:r>
            <a:r>
              <a:rPr lang="es" sz="1350">
                <a:solidFill>
                  <a:schemeClr val="dk1"/>
                </a:solidFill>
                <a:latin typeface="DM Sans"/>
                <a:ea typeface="DM Sans"/>
                <a:cs typeface="DM Sans"/>
                <a:sym typeface="DM Sans"/>
              </a:rPr>
              <a:t>porque obtenemos otras propiedades del objeto que no son valores almacenados.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550">
              <a:solidFill>
                <a:schemeClr val="dk1"/>
              </a:solidFill>
              <a:latin typeface="DM Sans"/>
              <a:ea typeface="DM Sans"/>
              <a:cs typeface="DM Sans"/>
              <a:sym typeface="DM Sans"/>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Recorriendo el storage</a:t>
            </a:r>
            <a:endParaRPr b="1" sz="4000">
              <a:solidFill>
                <a:schemeClr val="dk1"/>
              </a:solidFill>
              <a:latin typeface="DM Sans"/>
              <a:ea typeface="DM Sans"/>
              <a:cs typeface="DM Sans"/>
              <a:sym typeface="DM Sans"/>
            </a:endParaRPr>
          </a:p>
        </p:txBody>
      </p:sp>
      <p:sp>
        <p:nvSpPr>
          <p:cNvPr id="223" name="Google Shape;223;p33"/>
          <p:cNvSpPr txBox="1"/>
          <p:nvPr/>
        </p:nvSpPr>
        <p:spPr>
          <a:xfrm>
            <a:off x="475500" y="1420300"/>
            <a:ext cx="49467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bucle a emplear es </a:t>
            </a:r>
            <a:r>
              <a:rPr b="1" lang="es" sz="1350">
                <a:latin typeface="DM Sans"/>
                <a:ea typeface="DM Sans"/>
                <a:cs typeface="DM Sans"/>
                <a:sym typeface="DM Sans"/>
              </a:rPr>
              <a:t>for</a:t>
            </a:r>
            <a:r>
              <a:rPr lang="es" sz="1350">
                <a:latin typeface="DM Sans"/>
                <a:ea typeface="DM Sans"/>
                <a:cs typeface="DM Sans"/>
                <a:sym typeface="DM Sans"/>
              </a:rPr>
              <a:t> </a:t>
            </a:r>
            <a:r>
              <a:rPr lang="es" sz="1350">
                <a:highlight>
                  <a:schemeClr val="accent6"/>
                </a:highlight>
                <a:latin typeface="DM Sans"/>
                <a:ea typeface="DM Sans"/>
                <a:cs typeface="DM Sans"/>
                <a:sym typeface="DM Sans"/>
              </a:rPr>
              <a:t>con el método </a:t>
            </a:r>
            <a:r>
              <a:rPr b="1" lang="es" sz="1350">
                <a:highlight>
                  <a:schemeClr val="accent6"/>
                </a:highlight>
                <a:latin typeface="DM Sans"/>
                <a:ea typeface="DM Sans"/>
                <a:cs typeface="DM Sans"/>
                <a:sym typeface="DM Sans"/>
              </a:rPr>
              <a:t>key</a:t>
            </a:r>
            <a:r>
              <a:rPr lang="es" sz="1350">
                <a:latin typeface="DM Sans"/>
                <a:ea typeface="DM Sans"/>
                <a:cs typeface="DM Sans"/>
                <a:sym typeface="DM Sans"/>
              </a:rPr>
              <a:t>:</a:t>
            </a:r>
            <a:endParaRPr b="1" sz="1350">
              <a:latin typeface="DM Sans"/>
              <a:ea typeface="DM Sans"/>
              <a:cs typeface="DM Sans"/>
              <a:sym typeface="DM Sans"/>
            </a:endParaRPr>
          </a:p>
        </p:txBody>
      </p:sp>
      <p:sp>
        <p:nvSpPr>
          <p:cNvPr id="224" name="Google Shape;224;p33"/>
          <p:cNvSpPr txBox="1"/>
          <p:nvPr/>
        </p:nvSpPr>
        <p:spPr>
          <a:xfrm>
            <a:off x="473350" y="2107450"/>
            <a:ext cx="7203000" cy="214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300">
                <a:solidFill>
                  <a:srgbClr val="6272A4"/>
                </a:solidFill>
                <a:latin typeface="Courier New"/>
                <a:ea typeface="Courier New"/>
                <a:cs typeface="Courier New"/>
                <a:sym typeface="Courier New"/>
              </a:rPr>
              <a:t>//Ciclo para recorrer las claves almacenadas en el objeto localStorage</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FF79C6"/>
                </a:solidFill>
                <a:latin typeface="Courier New"/>
                <a:ea typeface="Courier New"/>
                <a:cs typeface="Courier New"/>
                <a:sym typeface="Courier New"/>
              </a:rPr>
              <a:t>for</a:t>
            </a: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let</a:t>
            </a:r>
            <a:r>
              <a:rPr lang="es" sz="1300">
                <a:solidFill>
                  <a:srgbClr val="F8F8F2"/>
                </a:solidFill>
                <a:latin typeface="Courier New"/>
                <a:ea typeface="Courier New"/>
                <a:cs typeface="Courier New"/>
                <a:sym typeface="Courier New"/>
              </a:rPr>
              <a:t> i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0</a:t>
            </a:r>
            <a:r>
              <a:rPr lang="es" sz="1300">
                <a:solidFill>
                  <a:srgbClr val="F8F8F2"/>
                </a:solidFill>
                <a:latin typeface="Courier New"/>
                <a:ea typeface="Courier New"/>
                <a:cs typeface="Courier New"/>
                <a:sym typeface="Courier New"/>
              </a:rPr>
              <a:t>; i </a:t>
            </a:r>
            <a:r>
              <a:rPr lang="es" sz="1300">
                <a:solidFill>
                  <a:srgbClr val="FF79C6"/>
                </a:solidFill>
                <a:latin typeface="Courier New"/>
                <a:ea typeface="Courier New"/>
                <a:cs typeface="Courier New"/>
                <a:sym typeface="Courier New"/>
              </a:rPr>
              <a:t>&lt;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BD93F9"/>
                </a:solidFill>
                <a:latin typeface="Courier New"/>
                <a:ea typeface="Courier New"/>
                <a:cs typeface="Courier New"/>
                <a:sym typeface="Courier New"/>
              </a:rPr>
              <a:t>length</a:t>
            </a:r>
            <a:r>
              <a:rPr lang="es" sz="1300">
                <a:solidFill>
                  <a:srgbClr val="F8F8F2"/>
                </a:solidFill>
                <a:latin typeface="Courier New"/>
                <a:ea typeface="Courier New"/>
                <a:cs typeface="Courier New"/>
                <a:sym typeface="Courier New"/>
              </a:rPr>
              <a:t>; i</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FF79C6"/>
                </a:solidFill>
                <a:latin typeface="Courier New"/>
                <a:ea typeface="Courier New"/>
                <a:cs typeface="Courier New"/>
                <a:sym typeface="Courier New"/>
              </a:rPr>
              <a:t>let</a:t>
            </a:r>
            <a:r>
              <a:rPr lang="es" sz="1300">
                <a:solidFill>
                  <a:srgbClr val="F8F8F2"/>
                </a:solidFill>
                <a:latin typeface="Courier New"/>
                <a:ea typeface="Courier New"/>
                <a:cs typeface="Courier New"/>
                <a:sym typeface="Courier New"/>
              </a:rPr>
              <a:t> clave </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key</a:t>
            </a:r>
            <a:r>
              <a:rPr lang="es" sz="1300">
                <a:solidFill>
                  <a:srgbClr val="F8F8F2"/>
                </a:solidFill>
                <a:latin typeface="Courier New"/>
                <a:ea typeface="Courier New"/>
                <a:cs typeface="Courier New"/>
                <a:sym typeface="Courier New"/>
              </a:rPr>
              <a:t>(i);</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console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log</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Clave: </a:t>
            </a:r>
            <a:r>
              <a:rPr lang="es" sz="1300">
                <a:solidFill>
                  <a:srgbClr val="E9F284"/>
                </a:solidFill>
                <a:latin typeface="Courier New"/>
                <a:ea typeface="Courier New"/>
                <a:cs typeface="Courier New"/>
                <a:sym typeface="Courier New"/>
              </a:rPr>
              <a:t>"</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clave);</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console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log</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Valor: </a:t>
            </a:r>
            <a:r>
              <a:rPr lang="es" sz="1300">
                <a:solidFill>
                  <a:srgbClr val="E9F284"/>
                </a:solidFill>
                <a:latin typeface="Courier New"/>
                <a:ea typeface="Courier New"/>
                <a:cs typeface="Courier New"/>
                <a:sym typeface="Courier New"/>
              </a:rPr>
              <a:t>"</a:t>
            </a:r>
            <a:r>
              <a:rPr lang="es" sz="1300">
                <a:solidFill>
                  <a:srgbClr val="FF79C6"/>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getItem</a:t>
            </a:r>
            <a:r>
              <a:rPr lang="es" sz="1300">
                <a:solidFill>
                  <a:srgbClr val="F8F8F2"/>
                </a:solidFill>
                <a:latin typeface="Courier New"/>
                <a:ea typeface="Courier New"/>
                <a:cs typeface="Courier New"/>
                <a:sym typeface="Courier New"/>
              </a:rPr>
              <a:t>(clave));</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a:solidFill>
                  <a:srgbClr val="F8F8F2"/>
                </a:solidFill>
                <a:latin typeface="Courier New"/>
                <a:ea typeface="Courier New"/>
                <a:cs typeface="Courier New"/>
                <a:sym typeface="Courier New"/>
              </a:rPr>
              <a: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Storage &amp; JSON</a:t>
            </a:r>
            <a:endParaRPr b="1" sz="4000">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10.</a:t>
            </a:r>
            <a:r>
              <a:rPr lang="es" sz="1800">
                <a:solidFill>
                  <a:schemeClr val="lt1"/>
                </a:solidFill>
                <a:latin typeface="DM Sans"/>
                <a:ea typeface="DM Sans"/>
                <a:cs typeface="DM Sans"/>
                <a:sym typeface="DM Sans"/>
              </a:rPr>
              <a:t> JAVASCRIPT</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Eliminar datos del storage</a:t>
            </a:r>
            <a:endParaRPr b="1" sz="4000">
              <a:solidFill>
                <a:schemeClr val="dk1"/>
              </a:solidFill>
              <a:latin typeface="DM Sans"/>
              <a:ea typeface="DM Sans"/>
              <a:cs typeface="DM Sans"/>
              <a:sym typeface="DM Sans"/>
            </a:endParaRPr>
          </a:p>
        </p:txBody>
      </p:sp>
      <p:sp>
        <p:nvSpPr>
          <p:cNvPr id="230" name="Google Shape;230;p34"/>
          <p:cNvSpPr txBox="1"/>
          <p:nvPr/>
        </p:nvSpPr>
        <p:spPr>
          <a:xfrm>
            <a:off x="475500" y="1420300"/>
            <a:ext cx="494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eliminar la información almacenada en sessionStorage o localStorage usando el </a:t>
            </a:r>
            <a:r>
              <a:rPr b="1" lang="es" sz="1350">
                <a:highlight>
                  <a:schemeClr val="accent6"/>
                </a:highlight>
                <a:latin typeface="DM Sans"/>
                <a:ea typeface="DM Sans"/>
                <a:cs typeface="DM Sans"/>
                <a:sym typeface="DM Sans"/>
              </a:rPr>
              <a:t>método removeItem</a:t>
            </a:r>
            <a:r>
              <a:rPr lang="es" sz="1350">
                <a:highlight>
                  <a:schemeClr val="accent6"/>
                </a:highlight>
                <a:latin typeface="DM Sans"/>
                <a:ea typeface="DM Sans"/>
                <a:cs typeface="DM Sans"/>
                <a:sym typeface="DM Sans"/>
              </a:rPr>
              <a:t> o </a:t>
            </a:r>
            <a:r>
              <a:rPr b="1" lang="es" sz="1350">
                <a:highlight>
                  <a:schemeClr val="accent6"/>
                </a:highlight>
                <a:latin typeface="DM Sans"/>
                <a:ea typeface="DM Sans"/>
                <a:cs typeface="DM Sans"/>
                <a:sym typeface="DM Sans"/>
              </a:rPr>
              <a:t>clea</a:t>
            </a:r>
            <a:r>
              <a:rPr b="1" lang="es" sz="1350">
                <a:highlight>
                  <a:schemeClr val="accent6"/>
                </a:highlight>
                <a:latin typeface="DM Sans"/>
                <a:ea typeface="DM Sans"/>
                <a:cs typeface="DM Sans"/>
                <a:sym typeface="DM Sans"/>
              </a:rPr>
              <a:t>r</a:t>
            </a:r>
            <a:r>
              <a:rPr lang="es" sz="1350">
                <a:highlight>
                  <a:schemeClr val="accent6"/>
                </a:highlight>
                <a:latin typeface="DM Sans"/>
                <a:ea typeface="DM Sans"/>
                <a:cs typeface="DM Sans"/>
                <a:sym typeface="DM Sans"/>
              </a:rPr>
              <a:t>:</a:t>
            </a:r>
            <a:endParaRPr b="1" sz="1350">
              <a:highlight>
                <a:schemeClr val="accent6"/>
              </a:highlight>
              <a:latin typeface="DM Sans"/>
              <a:ea typeface="DM Sans"/>
              <a:cs typeface="DM Sans"/>
              <a:sym typeface="DM Sans"/>
            </a:endParaRPr>
          </a:p>
        </p:txBody>
      </p:sp>
      <p:sp>
        <p:nvSpPr>
          <p:cNvPr id="231" name="Google Shape;231;p34"/>
          <p:cNvSpPr txBox="1"/>
          <p:nvPr/>
        </p:nvSpPr>
        <p:spPr>
          <a:xfrm>
            <a:off x="475500" y="2370700"/>
            <a:ext cx="7259100" cy="222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setItem</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bienvenida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¡Hola Code!</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sessionStorage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setItem</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esValido</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 </a:t>
            </a:r>
            <a:r>
              <a:rPr lang="es" sz="1300">
                <a:solidFill>
                  <a:srgbClr val="BD93F9"/>
                </a:solidFill>
                <a:latin typeface="Courier New"/>
                <a:ea typeface="Courier New"/>
                <a:cs typeface="Courier New"/>
                <a:sym typeface="Courier New"/>
              </a:rPr>
              <a:t>true</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removeItem</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bienvenida</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sessionStorage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removeItem</a:t>
            </a:r>
            <a:r>
              <a:rPr lang="es" sz="1300">
                <a:solidFill>
                  <a:srgbClr val="F8F8F2"/>
                </a:solidFill>
                <a:latin typeface="Courier New"/>
                <a:ea typeface="Courier New"/>
                <a:cs typeface="Courier New"/>
                <a:sym typeface="Courier New"/>
              </a:rPr>
              <a:t>(</a:t>
            </a:r>
            <a:r>
              <a:rPr lang="es" sz="1300">
                <a:solidFill>
                  <a:srgbClr val="E9F284"/>
                </a:solidFill>
                <a:latin typeface="Courier New"/>
                <a:ea typeface="Courier New"/>
                <a:cs typeface="Courier New"/>
                <a:sym typeface="Courier New"/>
              </a:rPr>
              <a:t>'</a:t>
            </a:r>
            <a:r>
              <a:rPr lang="es" sz="1300">
                <a:solidFill>
                  <a:srgbClr val="F1FA8C"/>
                </a:solidFill>
                <a:latin typeface="Courier New"/>
                <a:ea typeface="Courier New"/>
                <a:cs typeface="Courier New"/>
                <a:sym typeface="Courier New"/>
              </a:rPr>
              <a:t>esValido</a:t>
            </a:r>
            <a:r>
              <a:rPr lang="es" sz="1300">
                <a:solidFill>
                  <a:srgbClr val="E9F284"/>
                </a:solidFill>
                <a:latin typeface="Courier New"/>
                <a:ea typeface="Courier New"/>
                <a:cs typeface="Courier New"/>
                <a:sym typeface="Courier New"/>
              </a:rPr>
              <a:t>'</a:t>
            </a:r>
            <a:r>
              <a:rPr lang="es"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localStorage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clear</a:t>
            </a:r>
            <a:r>
              <a:rPr lang="es" sz="1300">
                <a:solidFill>
                  <a:srgbClr val="F8F8F2"/>
                </a:solidFill>
                <a:latin typeface="Courier New"/>
                <a:ea typeface="Courier New"/>
                <a:cs typeface="Courier New"/>
                <a:sym typeface="Courier New"/>
              </a:rPr>
              <a:t>()    </a:t>
            </a:r>
            <a:r>
              <a:rPr lang="es" sz="1300">
                <a:solidFill>
                  <a:srgbClr val="6272A4"/>
                </a:solidFill>
                <a:latin typeface="Courier New"/>
                <a:ea typeface="Courier New"/>
                <a:cs typeface="Courier New"/>
                <a:sym typeface="Courier New"/>
              </a:rPr>
              <a:t>//elimina toda la información</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300">
                <a:solidFill>
                  <a:srgbClr val="BD93F9"/>
                </a:solidFill>
                <a:latin typeface="Courier New"/>
                <a:ea typeface="Courier New"/>
                <a:cs typeface="Courier New"/>
                <a:sym typeface="Courier New"/>
              </a:rPr>
              <a:t>sessionStorage</a:t>
            </a:r>
            <a:r>
              <a:rPr lang="es" sz="1300">
                <a:solidFill>
                  <a:srgbClr val="F8F8F2"/>
                </a:solidFill>
                <a:latin typeface="Courier New"/>
                <a:ea typeface="Courier New"/>
                <a:cs typeface="Courier New"/>
                <a:sym typeface="Courier New"/>
              </a:rPr>
              <a:t>.</a:t>
            </a:r>
            <a:r>
              <a:rPr lang="es" sz="1300">
                <a:solidFill>
                  <a:srgbClr val="50FA7B"/>
                </a:solidFill>
                <a:latin typeface="Courier New"/>
                <a:ea typeface="Courier New"/>
                <a:cs typeface="Courier New"/>
                <a:sym typeface="Courier New"/>
              </a:rPr>
              <a:t>clear</a:t>
            </a:r>
            <a:r>
              <a:rPr lang="es" sz="1300">
                <a:solidFill>
                  <a:srgbClr val="F8F8F2"/>
                </a:solidFill>
                <a:latin typeface="Courier New"/>
                <a:ea typeface="Courier New"/>
                <a:cs typeface="Courier New"/>
                <a:sym typeface="Courier New"/>
              </a:rPr>
              <a:t>() </a:t>
            </a:r>
            <a:r>
              <a:rPr lang="es" sz="1300">
                <a:solidFill>
                  <a:srgbClr val="6272A4"/>
                </a:solidFill>
                <a:latin typeface="Courier New"/>
                <a:ea typeface="Courier New"/>
                <a:cs typeface="Courier New"/>
                <a:sym typeface="Courier New"/>
              </a:rPr>
              <a:t>//elimina toda la información</a:t>
            </a:r>
            <a:endParaRPr sz="13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37" name="Google Shape;237;p3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r>
              <a:rPr b="1" lang="es"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38" name="Google Shape;238;p35"/>
          <p:cNvGrpSpPr/>
          <p:nvPr/>
        </p:nvGrpSpPr>
        <p:grpSpPr>
          <a:xfrm>
            <a:off x="473351" y="619523"/>
            <a:ext cx="738900" cy="738900"/>
            <a:chOff x="473351" y="619523"/>
            <a:chExt cx="738900" cy="738900"/>
          </a:xfrm>
        </p:grpSpPr>
        <p:sp>
          <p:nvSpPr>
            <p:cNvPr id="239" name="Google Shape;239;p3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241" name="Google Shape;241;p3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6"/>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47" name="Google Shape;247;p36"/>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JSON</a:t>
            </a:r>
            <a:endParaRPr b="1" sz="4000">
              <a:solidFill>
                <a:srgbClr val="83AEFB"/>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Almacenar objetos en storage</a:t>
            </a:r>
            <a:endParaRPr b="1" sz="4000">
              <a:solidFill>
                <a:schemeClr val="dk1"/>
              </a:solidFill>
              <a:latin typeface="DM Sans"/>
              <a:ea typeface="DM Sans"/>
              <a:cs typeface="DM Sans"/>
              <a:sym typeface="DM Sans"/>
            </a:endParaRPr>
          </a:p>
        </p:txBody>
      </p:sp>
      <p:sp>
        <p:nvSpPr>
          <p:cNvPr id="258" name="Google Shape;258;p38"/>
          <p:cNvSpPr txBox="1"/>
          <p:nvPr/>
        </p:nvSpPr>
        <p:spPr>
          <a:xfrm>
            <a:off x="3649500" y="253916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Si queremos almacenar la información de un objeto en un storage, hay que tener en cuenta que </a:t>
            </a:r>
            <a:r>
              <a:rPr lang="es" sz="1350">
                <a:highlight>
                  <a:srgbClr val="F1FA8C"/>
                </a:highlight>
                <a:latin typeface="DM Sans"/>
                <a:ea typeface="DM Sans"/>
                <a:cs typeface="DM Sans"/>
                <a:sym typeface="DM Sans"/>
              </a:rPr>
              <a:t>tanto la clave como el valor se almacenan en </a:t>
            </a:r>
            <a:r>
              <a:rPr b="1" lang="es" sz="1350">
                <a:highlight>
                  <a:srgbClr val="F1FA8C"/>
                </a:highlight>
                <a:latin typeface="DM Sans"/>
                <a:ea typeface="DM Sans"/>
                <a:cs typeface="DM Sans"/>
                <a:sym typeface="DM Sans"/>
              </a:rPr>
              <a:t>strings</a:t>
            </a:r>
            <a:r>
              <a:rPr lang="es" sz="1350">
                <a:highlight>
                  <a:srgbClr val="F1FA8C"/>
                </a:highlight>
                <a:latin typeface="DM Sans"/>
                <a:ea typeface="DM Sans"/>
                <a:cs typeface="DM Sans"/>
                <a:sym typeface="DM Sans"/>
              </a:rPr>
              <a:t>.</a:t>
            </a:r>
            <a:r>
              <a:rPr lang="es" sz="1350">
                <a:highlight>
                  <a:schemeClr val="accent4"/>
                </a:highlight>
                <a:latin typeface="DM Sans"/>
                <a:ea typeface="DM Sans"/>
                <a:cs typeface="DM Sans"/>
                <a:sym typeface="DM Sans"/>
              </a:rPr>
              <a:t> </a:t>
            </a:r>
            <a:endParaRPr sz="1350">
              <a:highlight>
                <a:schemeClr val="accent4"/>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Ante cualquier otro tipo a guardar, como un número o un objeto, se convierte a </a:t>
            </a:r>
            <a:r>
              <a:rPr b="1" lang="es" sz="1350">
                <a:latin typeface="DM Sans"/>
                <a:ea typeface="DM Sans"/>
                <a:cs typeface="DM Sans"/>
                <a:sym typeface="DM Sans"/>
              </a:rPr>
              <a:t>cadena de texto automáticamente.</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59" name="Google Shape;259;p38"/>
          <p:cNvPicPr preferRelativeResize="0"/>
          <p:nvPr/>
        </p:nvPicPr>
        <p:blipFill>
          <a:blip r:embed="rId3">
            <a:alphaModFix/>
          </a:blip>
          <a:stretch>
            <a:fillRect/>
          </a:stretch>
        </p:blipFill>
        <p:spPr>
          <a:xfrm>
            <a:off x="152400" y="899400"/>
            <a:ext cx="3344701" cy="3344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Almacenar objetos en storage</a:t>
            </a:r>
            <a:endParaRPr b="1" sz="4000">
              <a:solidFill>
                <a:schemeClr val="dk1"/>
              </a:solidFill>
              <a:latin typeface="DM Sans"/>
              <a:ea typeface="DM Sans"/>
              <a:cs typeface="DM Sans"/>
              <a:sym typeface="DM Sans"/>
            </a:endParaRPr>
          </a:p>
        </p:txBody>
      </p:sp>
      <p:sp>
        <p:nvSpPr>
          <p:cNvPr id="265" name="Google Shape;265;p39"/>
          <p:cNvSpPr txBox="1"/>
          <p:nvPr/>
        </p:nvSpPr>
        <p:spPr>
          <a:xfrm>
            <a:off x="475500" y="1545750"/>
            <a:ext cx="5469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Entonces, al buscar almacenar un objeto sin una transformación previa, </a:t>
            </a:r>
            <a:r>
              <a:rPr lang="es" sz="1350">
                <a:highlight>
                  <a:srgbClr val="F1FA8C"/>
                </a:highlight>
                <a:latin typeface="DM Sans"/>
                <a:ea typeface="DM Sans"/>
                <a:cs typeface="DM Sans"/>
                <a:sym typeface="DM Sans"/>
              </a:rPr>
              <a:t>guardamos </a:t>
            </a:r>
            <a:r>
              <a:rPr b="1" lang="es" sz="1350">
                <a:highlight>
                  <a:srgbClr val="F1FA8C"/>
                </a:highlight>
                <a:latin typeface="DM Sans"/>
                <a:ea typeface="DM Sans"/>
                <a:cs typeface="DM Sans"/>
                <a:sym typeface="DM Sans"/>
              </a:rPr>
              <a:t>[object Object]</a:t>
            </a:r>
            <a:r>
              <a:rPr lang="es" sz="1350">
                <a:latin typeface="DM Sans"/>
                <a:ea typeface="DM Sans"/>
                <a:cs typeface="DM Sans"/>
                <a:sym typeface="DM Sans"/>
              </a:rPr>
              <a:t>, la conversión por defecto de objeto a string. Para guardar la información correctamente </a:t>
            </a:r>
            <a:r>
              <a:rPr lang="es" sz="1350">
                <a:highlight>
                  <a:srgbClr val="F1FA8C"/>
                </a:highlight>
                <a:latin typeface="DM Sans"/>
                <a:ea typeface="DM Sans"/>
                <a:cs typeface="DM Sans"/>
                <a:sym typeface="DM Sans"/>
              </a:rPr>
              <a:t>hay que transformar el objeto a </a:t>
            </a:r>
            <a:r>
              <a:rPr b="1" lang="es" sz="1350">
                <a:highlight>
                  <a:srgbClr val="F1FA8C"/>
                </a:highlight>
                <a:latin typeface="DM Sans"/>
                <a:ea typeface="DM Sans"/>
                <a:cs typeface="DM Sans"/>
                <a:sym typeface="DM Sans"/>
              </a:rPr>
              <a:t>JSON</a:t>
            </a:r>
            <a:r>
              <a:rPr lang="es" sz="1350">
                <a:highlight>
                  <a:srgbClr val="F1FA8C"/>
                </a:highlight>
                <a:latin typeface="DM Sans"/>
                <a:ea typeface="DM Sans"/>
                <a:cs typeface="DM Sans"/>
                <a:sym typeface="DM Sans"/>
              </a:rPr>
              <a:t>.</a:t>
            </a:r>
            <a:endParaRPr b="1" sz="1350">
              <a:highlight>
                <a:srgbClr val="F1FA8C"/>
              </a:highlight>
              <a:latin typeface="DM Sans"/>
              <a:ea typeface="DM Sans"/>
              <a:cs typeface="DM Sans"/>
              <a:sym typeface="DM Sans"/>
            </a:endParaRPr>
          </a:p>
        </p:txBody>
      </p:sp>
      <p:sp>
        <p:nvSpPr>
          <p:cNvPr id="266" name="Google Shape;266;p39"/>
          <p:cNvSpPr txBox="1"/>
          <p:nvPr/>
        </p:nvSpPr>
        <p:spPr>
          <a:xfrm>
            <a:off x="475500" y="3021525"/>
            <a:ext cx="7366800" cy="98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a:solidFill>
                  <a:srgbClr val="FF79C6"/>
                </a:solidFill>
                <a:latin typeface="Courier New"/>
                <a:ea typeface="Courier New"/>
                <a:cs typeface="Courier New"/>
                <a:sym typeface="Courier New"/>
              </a:rPr>
              <a:t>const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producto1</a:t>
            </a:r>
            <a:r>
              <a:rPr lang="es">
                <a:solidFill>
                  <a:srgbClr val="F8F8F2"/>
                </a:solidFill>
                <a:latin typeface="Courier New"/>
                <a:ea typeface="Courier New"/>
                <a:cs typeface="Courier New"/>
                <a:sym typeface="Courier New"/>
              </a:rPr>
              <a:t> </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 id</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2</a:t>
            </a:r>
            <a:r>
              <a:rPr lang="es">
                <a:solidFill>
                  <a:srgbClr val="F8F8F2"/>
                </a:solidFill>
                <a:latin typeface="Courier New"/>
                <a:ea typeface="Courier New"/>
                <a:cs typeface="Courier New"/>
                <a:sym typeface="Courier New"/>
              </a:rPr>
              <a:t>, producto</a:t>
            </a:r>
            <a:r>
              <a:rPr lang="es">
                <a:solidFill>
                  <a:srgbClr val="FF79C6"/>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Arroz</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a:solidFill>
                  <a:srgbClr val="BD93F9"/>
                </a:solidFill>
                <a:latin typeface="Courier New"/>
                <a:ea typeface="Courier New"/>
                <a:cs typeface="Courier New"/>
                <a:sym typeface="Courier New"/>
              </a:rPr>
              <a:t>localStorage</a:t>
            </a:r>
            <a:r>
              <a:rPr lang="es">
                <a:solidFill>
                  <a:srgbClr val="F8F8F2"/>
                </a:solidFill>
                <a:latin typeface="Courier New"/>
                <a:ea typeface="Courier New"/>
                <a:cs typeface="Courier New"/>
                <a:sym typeface="Courier New"/>
              </a:rPr>
              <a:t>.</a:t>
            </a:r>
            <a:r>
              <a:rPr lang="es">
                <a:solidFill>
                  <a:srgbClr val="50FA7B"/>
                </a:solidFill>
                <a:latin typeface="Courier New"/>
                <a:ea typeface="Courier New"/>
                <a:cs typeface="Courier New"/>
                <a:sym typeface="Courier New"/>
              </a:rPr>
              <a:t>setItem</a:t>
            </a:r>
            <a:r>
              <a:rPr lang="es">
                <a:solidFill>
                  <a:srgbClr val="F8F8F2"/>
                </a:solidFill>
                <a:latin typeface="Courier New"/>
                <a:ea typeface="Courier New"/>
                <a:cs typeface="Courier New"/>
                <a:sym typeface="Courier New"/>
              </a:rPr>
              <a:t>(</a:t>
            </a:r>
            <a:r>
              <a:rPr lang="es">
                <a:solidFill>
                  <a:srgbClr val="E9F284"/>
                </a:solidFill>
                <a:latin typeface="Courier New"/>
                <a:ea typeface="Courier New"/>
                <a:cs typeface="Courier New"/>
                <a:sym typeface="Courier New"/>
              </a:rPr>
              <a:t>"</a:t>
            </a:r>
            <a:r>
              <a:rPr lang="es">
                <a:solidFill>
                  <a:srgbClr val="F1FA8C"/>
                </a:solidFill>
                <a:latin typeface="Courier New"/>
                <a:ea typeface="Courier New"/>
                <a:cs typeface="Courier New"/>
                <a:sym typeface="Courier New"/>
              </a:rPr>
              <a:t>producto1</a:t>
            </a:r>
            <a:r>
              <a:rPr lang="es">
                <a:solidFill>
                  <a:srgbClr val="E9F284"/>
                </a:solidFill>
                <a:latin typeface="Courier New"/>
                <a:ea typeface="Courier New"/>
                <a:cs typeface="Courier New"/>
                <a:sym typeface="Courier New"/>
              </a:rPr>
              <a:t>"</a:t>
            </a:r>
            <a:r>
              <a:rPr lang="es">
                <a:solidFill>
                  <a:srgbClr val="F8F8F2"/>
                </a:solidFill>
                <a:latin typeface="Courier New"/>
                <a:ea typeface="Courier New"/>
                <a:cs typeface="Courier New"/>
                <a:sym typeface="Courier New"/>
              </a:rPr>
              <a:t>, </a:t>
            </a:r>
            <a:r>
              <a:rPr lang="es">
                <a:solidFill>
                  <a:srgbClr val="BD93F9"/>
                </a:solidFill>
                <a:latin typeface="Courier New"/>
                <a:ea typeface="Courier New"/>
                <a:cs typeface="Courier New"/>
                <a:sym typeface="Courier New"/>
              </a:rPr>
              <a:t>producto1</a:t>
            </a:r>
            <a:r>
              <a:rPr lang="es">
                <a:solidFill>
                  <a:srgbClr val="F8F8F2"/>
                </a:solidFill>
                <a:latin typeface="Courier New"/>
                <a:ea typeface="Courier New"/>
                <a:cs typeface="Courier New"/>
                <a:sym typeface="Courier New"/>
              </a:rPr>
              <a:t>); </a:t>
            </a:r>
            <a:r>
              <a:rPr lang="es" sz="900">
                <a:solidFill>
                  <a:srgbClr val="6272A4"/>
                </a:solidFill>
                <a:latin typeface="Courier New"/>
                <a:ea typeface="Courier New"/>
                <a:cs typeface="Courier New"/>
                <a:sym typeface="Courier New"/>
              </a:rPr>
              <a:t>// Se guarda [object Object]</a:t>
            </a:r>
            <a:endParaRPr sz="9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91440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Acceso tipo objeto</a:t>
            </a:r>
            <a:endParaRPr b="1" sz="4000">
              <a:solidFill>
                <a:schemeClr val="dk1"/>
              </a:solidFill>
              <a:latin typeface="DM Sans"/>
              <a:ea typeface="DM Sans"/>
              <a:cs typeface="DM Sans"/>
              <a:sym typeface="DM Sans"/>
            </a:endParaRPr>
          </a:p>
        </p:txBody>
      </p:sp>
      <p:sp>
        <p:nvSpPr>
          <p:cNvPr id="272" name="Google Shape;272;p40"/>
          <p:cNvSpPr txBox="1"/>
          <p:nvPr/>
        </p:nvSpPr>
        <p:spPr>
          <a:xfrm>
            <a:off x="473350" y="1392425"/>
            <a:ext cx="5469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Dado que </a:t>
            </a:r>
            <a:r>
              <a:rPr b="1" lang="es" sz="1350">
                <a:latin typeface="DM Sans"/>
                <a:ea typeface="DM Sans"/>
                <a:cs typeface="DM Sans"/>
                <a:sym typeface="DM Sans"/>
              </a:rPr>
              <a:t>localStorage</a:t>
            </a:r>
            <a:r>
              <a:rPr lang="es" sz="1350">
                <a:latin typeface="DM Sans"/>
                <a:ea typeface="DM Sans"/>
                <a:cs typeface="DM Sans"/>
                <a:sym typeface="DM Sans"/>
              </a:rPr>
              <a:t> y </a:t>
            </a:r>
            <a:r>
              <a:rPr b="1" lang="es" sz="1350">
                <a:latin typeface="DM Sans"/>
                <a:ea typeface="DM Sans"/>
                <a:cs typeface="DM Sans"/>
                <a:sym typeface="DM Sans"/>
              </a:rPr>
              <a:t>sessionStorage</a:t>
            </a:r>
            <a:r>
              <a:rPr lang="es" sz="1350">
                <a:latin typeface="DM Sans"/>
                <a:ea typeface="DM Sans"/>
                <a:cs typeface="DM Sans"/>
                <a:sym typeface="DM Sans"/>
              </a:rPr>
              <a:t> son objetos globales, es posible crear y acceder a las claves como si fueran propiedades. </a:t>
            </a:r>
            <a:r>
              <a:rPr lang="es" sz="1350">
                <a:highlight>
                  <a:schemeClr val="accent6"/>
                </a:highlight>
                <a:latin typeface="DM Sans"/>
                <a:ea typeface="DM Sans"/>
                <a:cs typeface="DM Sans"/>
                <a:sym typeface="DM Sans"/>
              </a:rPr>
              <a:t>Pero esto no es recomendable</a:t>
            </a:r>
            <a:r>
              <a:rPr lang="es" sz="1350">
                <a:latin typeface="DM Sans"/>
                <a:ea typeface="DM Sans"/>
                <a:cs typeface="DM Sans"/>
                <a:sym typeface="DM Sans"/>
              </a:rPr>
              <a:t>, porque hay eventos asociados a la modificación del storage cuando se emplea </a:t>
            </a:r>
            <a:r>
              <a:rPr b="1" lang="es" sz="1350">
                <a:latin typeface="DM Sans"/>
                <a:ea typeface="DM Sans"/>
                <a:cs typeface="DM Sans"/>
                <a:sym typeface="DM Sans"/>
              </a:rPr>
              <a:t>getItem</a:t>
            </a:r>
            <a:r>
              <a:rPr lang="es" sz="1350">
                <a:latin typeface="DM Sans"/>
                <a:ea typeface="DM Sans"/>
                <a:cs typeface="DM Sans"/>
                <a:sym typeface="DM Sans"/>
              </a:rPr>
              <a:t> o </a:t>
            </a:r>
            <a:r>
              <a:rPr b="1" lang="es" sz="1350">
                <a:latin typeface="DM Sans"/>
                <a:ea typeface="DM Sans"/>
                <a:cs typeface="DM Sans"/>
                <a:sym typeface="DM Sans"/>
              </a:rPr>
              <a:t>setItem</a:t>
            </a:r>
            <a:r>
              <a:rPr lang="es" sz="1350">
                <a:latin typeface="DM Sans"/>
                <a:ea typeface="DM Sans"/>
                <a:cs typeface="DM Sans"/>
                <a:sym typeface="DM Sans"/>
              </a:rPr>
              <a:t>.</a:t>
            </a:r>
            <a:endParaRPr b="1" sz="1350">
              <a:highlight>
                <a:schemeClr val="accent4"/>
              </a:highlight>
              <a:latin typeface="DM Sans"/>
              <a:ea typeface="DM Sans"/>
              <a:cs typeface="DM Sans"/>
              <a:sym typeface="DM Sans"/>
            </a:endParaRPr>
          </a:p>
        </p:txBody>
      </p:sp>
      <p:sp>
        <p:nvSpPr>
          <p:cNvPr id="273" name="Google Shape;273;p40"/>
          <p:cNvSpPr txBox="1"/>
          <p:nvPr/>
        </p:nvSpPr>
        <p:spPr>
          <a:xfrm>
            <a:off x="475500" y="2538400"/>
            <a:ext cx="6519300" cy="2053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s" sz="1100">
                <a:solidFill>
                  <a:srgbClr val="6272A4"/>
                </a:solidFill>
                <a:latin typeface="Courier New"/>
                <a:ea typeface="Courier New"/>
                <a:cs typeface="Courier New"/>
                <a:sym typeface="Courier New"/>
              </a:rPr>
              <a:t>//Guarda una clave</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.numeroPrueba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5</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6272A4"/>
                </a:solidFill>
                <a:latin typeface="Courier New"/>
                <a:ea typeface="Courier New"/>
                <a:cs typeface="Courier New"/>
                <a:sym typeface="Courier New"/>
              </a:rPr>
              <a:t>//Leer una clave</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8BE9FD"/>
                </a:solidFill>
                <a:latin typeface="Courier New"/>
                <a:ea typeface="Courier New"/>
                <a:cs typeface="Courier New"/>
                <a:sym typeface="Courier New"/>
              </a:rPr>
              <a:t>alert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.numeroPrueba ); </a:t>
            </a:r>
            <a:r>
              <a:rPr lang="es" sz="1100">
                <a:solidFill>
                  <a:srgbClr val="6272A4"/>
                </a:solidFill>
                <a:latin typeface="Courier New"/>
                <a:ea typeface="Courier New"/>
                <a:cs typeface="Courier New"/>
                <a:sym typeface="Courier New"/>
              </a:rPr>
              <a:t>// 5</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FF79C6"/>
                </a:solidFill>
                <a:latin typeface="Courier New"/>
                <a:ea typeface="Courier New"/>
                <a:cs typeface="Courier New"/>
                <a:sym typeface="Courier New"/>
              </a:rPr>
              <a:t>let</a:t>
            </a:r>
            <a:r>
              <a:rPr lang="es" sz="1100">
                <a:solidFill>
                  <a:srgbClr val="F8F8F2"/>
                </a:solidFill>
                <a:latin typeface="Courier New"/>
                <a:ea typeface="Courier New"/>
                <a:cs typeface="Courier New"/>
                <a:sym typeface="Courier New"/>
              </a:rPr>
              <a:t> clave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toString</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//toString método reservado</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[clave]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6</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//No se guarda este dato</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1"/>
          <p:cNvSpPr txBox="1"/>
          <p:nvPr/>
        </p:nvSpPr>
        <p:spPr>
          <a:xfrm>
            <a:off x="473350" y="7798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JSON?</a:t>
            </a:r>
            <a:endParaRPr b="1" sz="4000">
              <a:solidFill>
                <a:schemeClr val="dk1"/>
              </a:solidFill>
              <a:latin typeface="DM Sans"/>
              <a:ea typeface="DM Sans"/>
              <a:cs typeface="DM Sans"/>
              <a:sym typeface="DM Sans"/>
            </a:endParaRPr>
          </a:p>
        </p:txBody>
      </p:sp>
      <p:sp>
        <p:nvSpPr>
          <p:cNvPr id="279" name="Google Shape;279;p41"/>
          <p:cNvSpPr txBox="1"/>
          <p:nvPr/>
        </p:nvSpPr>
        <p:spPr>
          <a:xfrm>
            <a:off x="473350" y="2263600"/>
            <a:ext cx="6189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JavaScript Object Notation (JSON) es un </a:t>
            </a:r>
            <a:r>
              <a:rPr b="1" lang="es" sz="1350">
                <a:latin typeface="DM Sans"/>
                <a:ea typeface="DM Sans"/>
                <a:cs typeface="DM Sans"/>
                <a:sym typeface="DM Sans"/>
              </a:rPr>
              <a:t>formato basado en texto plano</a:t>
            </a:r>
            <a:r>
              <a:rPr lang="es" sz="1350">
                <a:latin typeface="DM Sans"/>
                <a:ea typeface="DM Sans"/>
                <a:cs typeface="DM Sans"/>
                <a:sym typeface="DM Sans"/>
              </a:rPr>
              <a:t>, para representar datos estructurados con la sintaxis de objetos de JavaScript. Es comúnmente utilizado para enviar y almacenar datos en aplicaciones web.</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nvSpPr>
        <p:spPr>
          <a:xfrm>
            <a:off x="473350" y="7798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JSON?</a:t>
            </a:r>
            <a:endParaRPr b="1" sz="4000">
              <a:solidFill>
                <a:schemeClr val="dk1"/>
              </a:solidFill>
              <a:latin typeface="DM Sans"/>
              <a:ea typeface="DM Sans"/>
              <a:cs typeface="DM Sans"/>
              <a:sym typeface="DM Sans"/>
            </a:endParaRPr>
          </a:p>
        </p:txBody>
      </p:sp>
      <p:sp>
        <p:nvSpPr>
          <p:cNvPr id="285" name="Google Shape;285;p42"/>
          <p:cNvSpPr txBox="1"/>
          <p:nvPr/>
        </p:nvSpPr>
        <p:spPr>
          <a:xfrm>
            <a:off x="473350" y="2152075"/>
            <a:ext cx="6189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Aunque es muy parecido (casi similar) a la sintaxis de JavaScript, puede ser utilizado independientemente de JavaScript, y muchos entornos de programación poseen la capacidad de leer (convertir; parsear) y generar JSON.</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sz="1350">
                <a:latin typeface="DM Sans"/>
                <a:ea typeface="DM Sans"/>
                <a:cs typeface="DM Sans"/>
                <a:sym typeface="DM Sans"/>
              </a:rPr>
              <a:t>JSON es un string con un formato específico.</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1461300" y="20350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Conversión de objetos y almacenamiento</a:t>
            </a:r>
            <a:endParaRPr b="1" sz="4000">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CLASE N°9</a:t>
            </a:r>
            <a:endParaRPr>
              <a:latin typeface="DM Sans"/>
              <a:ea typeface="DM Sans"/>
              <a:cs typeface="DM Sans"/>
              <a:sym typeface="DM Sans"/>
            </a:endParaRPr>
          </a:p>
        </p:txBody>
      </p:sp>
      <p:sp>
        <p:nvSpPr>
          <p:cNvPr id="59" name="Google Shape;59;p1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60" name="Google Shape;60;p17"/>
          <p:cNvSpPr txBox="1"/>
          <p:nvPr/>
        </p:nvSpPr>
        <p:spPr>
          <a:xfrm>
            <a:off x="465275" y="1788450"/>
            <a:ext cx="43497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Evento</a:t>
            </a:r>
            <a:r>
              <a:rPr b="1" lang="es" sz="1350">
                <a:solidFill>
                  <a:schemeClr val="dk1"/>
                </a:solidFill>
                <a:latin typeface="DM Sans"/>
                <a:ea typeface="DM Sans"/>
                <a:cs typeface="DM Sans"/>
                <a:sym typeface="DM Sans"/>
              </a:rPr>
              <a:t>:</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la manera que tenemos en Javascript de controlar las acciones de los usuarios, y definir un comportamiento de la página o aplicación cuando se produzcan. Hay distintos tipos de eventos: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61" name="Google Shape;61;p17"/>
          <p:cNvSpPr txBox="1"/>
          <p:nvPr/>
        </p:nvSpPr>
        <p:spPr>
          <a:xfrm>
            <a:off x="517900" y="2832700"/>
            <a:ext cx="4468200" cy="2895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Eventos de mouse</a:t>
            </a:r>
            <a:r>
              <a:rPr lang="es" sz="1350">
                <a:latin typeface="DM Sans"/>
                <a:ea typeface="DM Sans"/>
                <a:cs typeface="DM Sans"/>
                <a:sym typeface="DM Sans"/>
              </a:rPr>
              <a:t> </a:t>
            </a:r>
            <a:endParaRPr sz="1350">
              <a:highlight>
                <a:srgbClr val="FFFFFF"/>
              </a:highlight>
              <a:latin typeface="DM Sans"/>
              <a:ea typeface="DM Sans"/>
              <a:cs typeface="DM Sans"/>
              <a:sym typeface="DM Sans"/>
            </a:endParaRPr>
          </a:p>
          <a:p>
            <a:pPr indent="0" lvl="0" marL="457200" rtl="0" algn="l">
              <a:lnSpc>
                <a:spcPct val="30000"/>
              </a:lnSpc>
              <a:spcBef>
                <a:spcPts val="800"/>
              </a:spcBef>
              <a:spcAft>
                <a:spcPts val="0"/>
              </a:spcAft>
              <a:buNone/>
            </a:pPr>
            <a:r>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 sz="1350">
                <a:latin typeface="DM Sans"/>
                <a:ea typeface="DM Sans"/>
                <a:cs typeface="DM Sans"/>
                <a:sym typeface="DM Sans"/>
              </a:rPr>
              <a:t>Eventos de teclado</a:t>
            </a:r>
            <a:endParaRPr sz="1350">
              <a:latin typeface="DM Sans"/>
              <a:ea typeface="DM Sans"/>
              <a:cs typeface="DM Sans"/>
              <a:sym typeface="DM Sans"/>
            </a:endParaRPr>
          </a:p>
          <a:p>
            <a:pPr indent="0" lvl="0" marL="457200" rtl="0" algn="l">
              <a:lnSpc>
                <a:spcPct val="30000"/>
              </a:lnSpc>
              <a:spcBef>
                <a:spcPts val="800"/>
              </a:spcBef>
              <a:spcAft>
                <a:spcPts val="0"/>
              </a:spcAft>
              <a:buNone/>
            </a:pPr>
            <a:r>
              <a:t/>
            </a:r>
            <a:endParaRPr sz="1350">
              <a:latin typeface="DM Sans"/>
              <a:ea typeface="DM Sans"/>
              <a:cs typeface="DM Sans"/>
              <a:sym typeface="DM Sans"/>
            </a:endParaRPr>
          </a:p>
          <a:p>
            <a:pPr indent="-314325" lvl="0" marL="457200" rtl="0" algn="l">
              <a:spcBef>
                <a:spcPts val="800"/>
              </a:spcBef>
              <a:spcAft>
                <a:spcPts val="0"/>
              </a:spcAft>
              <a:buClr>
                <a:srgbClr val="EA90FF"/>
              </a:buClr>
              <a:buSzPts val="1350"/>
              <a:buFont typeface="DM Sans"/>
              <a:buChar char="✓"/>
            </a:pPr>
            <a:r>
              <a:rPr lang="es" sz="1350">
                <a:latin typeface="DM Sans"/>
                <a:ea typeface="DM Sans"/>
                <a:cs typeface="DM Sans"/>
                <a:sym typeface="DM Sans"/>
              </a:rPr>
              <a:t>Evento change</a:t>
            </a:r>
            <a:endParaRPr sz="1350">
              <a:latin typeface="DM Sans"/>
              <a:ea typeface="DM Sans"/>
              <a:cs typeface="DM Sans"/>
              <a:sym typeface="DM Sans"/>
            </a:endParaRPr>
          </a:p>
          <a:p>
            <a:pPr indent="0" lvl="0" marL="0" rtl="0" algn="l">
              <a:spcBef>
                <a:spcPts val="800"/>
              </a:spcBef>
              <a:spcAft>
                <a:spcPts val="0"/>
              </a:spcAft>
              <a:buNone/>
            </a:pPr>
            <a:r>
              <a:t/>
            </a:r>
            <a:endParaRPr sz="1350">
              <a:latin typeface="DM Sans"/>
              <a:ea typeface="DM Sans"/>
              <a:cs typeface="DM Sans"/>
              <a:sym typeface="DM Sans"/>
            </a:endParaRPr>
          </a:p>
          <a:p>
            <a:pPr indent="0" lvl="0" marL="0" rtl="0" algn="l">
              <a:spcBef>
                <a:spcPts val="800"/>
              </a:spcBef>
              <a:spcAft>
                <a:spcPts val="0"/>
              </a:spcAft>
              <a:buNone/>
            </a:pPr>
            <a:r>
              <a:t/>
            </a:r>
            <a:endParaRPr sz="1350">
              <a:latin typeface="DM Sans"/>
              <a:ea typeface="DM Sans"/>
              <a:cs typeface="DM Sans"/>
              <a:sym typeface="DM Sans"/>
            </a:endParaRPr>
          </a:p>
          <a:p>
            <a:pPr indent="0" lvl="0" marL="0" rtl="0" algn="l">
              <a:spcBef>
                <a:spcPts val="800"/>
              </a:spcBef>
              <a:spcAft>
                <a:spcPts val="0"/>
              </a:spcAft>
              <a:buNone/>
            </a:pPr>
            <a:r>
              <a:t/>
            </a:r>
            <a:endParaRPr sz="1350">
              <a:latin typeface="DM Sans"/>
              <a:ea typeface="DM Sans"/>
              <a:cs typeface="DM Sans"/>
              <a:sym typeface="DM Sans"/>
            </a:endParaRPr>
          </a:p>
          <a:p>
            <a:pPr indent="0" lvl="0" marL="0" rtl="0" algn="l">
              <a:spcBef>
                <a:spcPts val="800"/>
              </a:spcBef>
              <a:spcAft>
                <a:spcPts val="0"/>
              </a:spcAft>
              <a:buNone/>
            </a:pPr>
            <a:r>
              <a:t/>
            </a:r>
            <a:endParaRPr sz="1350">
              <a:latin typeface="DM Sans"/>
              <a:ea typeface="DM Sans"/>
              <a:cs typeface="DM Sans"/>
              <a:sym typeface="DM Sans"/>
            </a:endParaRPr>
          </a:p>
          <a:p>
            <a:pPr indent="0" lvl="0" marL="0" rtl="0" algn="l">
              <a:spcBef>
                <a:spcPts val="800"/>
              </a:spcBef>
              <a:spcAft>
                <a:spcPts val="800"/>
              </a:spcAft>
              <a:buNone/>
            </a:pPr>
            <a:r>
              <a:t/>
            </a:r>
            <a:endParaRPr sz="1350">
              <a:latin typeface="DM Sans"/>
              <a:ea typeface="DM Sans"/>
              <a:cs typeface="DM Sans"/>
              <a:sym typeface="DM Sans"/>
            </a:endParaRPr>
          </a:p>
        </p:txBody>
      </p:sp>
      <p:sp>
        <p:nvSpPr>
          <p:cNvPr id="62" name="Google Shape;62;p17"/>
          <p:cNvSpPr txBox="1"/>
          <p:nvPr/>
        </p:nvSpPr>
        <p:spPr>
          <a:xfrm>
            <a:off x="517900" y="4264825"/>
            <a:ext cx="44682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Evento submit</a:t>
            </a:r>
            <a:endParaRPr b="1" sz="135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txBox="1"/>
          <p:nvPr/>
        </p:nvSpPr>
        <p:spPr>
          <a:xfrm>
            <a:off x="475500" y="821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Conversiones de/hacia JSON</a:t>
            </a:r>
            <a:endParaRPr b="1" sz="4000">
              <a:solidFill>
                <a:schemeClr val="dk1"/>
              </a:solidFill>
              <a:latin typeface="DM Sans"/>
              <a:ea typeface="DM Sans"/>
              <a:cs typeface="DM Sans"/>
              <a:sym typeface="DM Sans"/>
            </a:endParaRPr>
          </a:p>
        </p:txBody>
      </p:sp>
      <p:sp>
        <p:nvSpPr>
          <p:cNvPr id="296" name="Google Shape;296;p44"/>
          <p:cNvSpPr txBox="1"/>
          <p:nvPr/>
        </p:nvSpPr>
        <p:spPr>
          <a:xfrm>
            <a:off x="475500" y="2305425"/>
            <a:ext cx="6105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sea necesario enviar un objeto Javascript al servidor o almacenarlo en storage, </a:t>
            </a:r>
            <a:r>
              <a:rPr lang="es" sz="1350">
                <a:highlight>
                  <a:schemeClr val="accent6"/>
                </a:highlight>
                <a:latin typeface="DM Sans"/>
                <a:ea typeface="DM Sans"/>
                <a:cs typeface="DM Sans"/>
                <a:sym typeface="DM Sans"/>
              </a:rPr>
              <a:t>será necesario convertirlo a un JSON</a:t>
            </a:r>
            <a:r>
              <a:rPr lang="es" sz="1350">
                <a:latin typeface="DM Sans"/>
                <a:ea typeface="DM Sans"/>
                <a:cs typeface="DM Sans"/>
                <a:sym typeface="DM Sans"/>
              </a:rPr>
              <a:t> (una cadena) antes de ser enviado.</a:t>
            </a:r>
            <a:endParaRPr b="1" sz="1350">
              <a:highlight>
                <a:schemeClr val="accent4"/>
              </a:highlight>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nvSpPr>
        <p:spPr>
          <a:xfrm>
            <a:off x="475500" y="6474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Conversiones de/hacia JSON</a:t>
            </a:r>
            <a:endParaRPr b="1" sz="4000">
              <a:solidFill>
                <a:schemeClr val="dk1"/>
              </a:solidFill>
              <a:latin typeface="DM Sans"/>
              <a:ea typeface="DM Sans"/>
              <a:cs typeface="DM Sans"/>
              <a:sym typeface="DM Sans"/>
            </a:endParaRPr>
          </a:p>
        </p:txBody>
      </p:sp>
      <p:sp>
        <p:nvSpPr>
          <p:cNvPr id="302" name="Google Shape;302;p45"/>
          <p:cNvSpPr txBox="1"/>
          <p:nvPr/>
        </p:nvSpPr>
        <p:spPr>
          <a:xfrm>
            <a:off x="475500" y="1583100"/>
            <a:ext cx="61059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Cuando sea necesario enviar un objeto Javascript al servidor o almacenarlo en storage, será necesario convertirlo a un JSON (una cadena) antes de ser enviado.</a:t>
            </a:r>
            <a:endParaRPr b="1" sz="1350">
              <a:highlight>
                <a:schemeClr val="accent4"/>
              </a:highlight>
              <a:latin typeface="DM Sans"/>
              <a:ea typeface="DM Sans"/>
              <a:cs typeface="DM Sans"/>
              <a:sym typeface="DM Sans"/>
            </a:endParaRPr>
          </a:p>
        </p:txBody>
      </p:sp>
      <p:sp>
        <p:nvSpPr>
          <p:cNvPr id="303" name="Google Shape;303;p45"/>
          <p:cNvSpPr txBox="1"/>
          <p:nvPr/>
        </p:nvSpPr>
        <p:spPr>
          <a:xfrm>
            <a:off x="2924850" y="2688875"/>
            <a:ext cx="3627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Para eso usamos los siguientes métodos:</a:t>
            </a:r>
            <a:endParaRPr b="1" sz="1350">
              <a:solidFill>
                <a:schemeClr val="dk1"/>
              </a:solidFill>
              <a:highlight>
                <a:schemeClr val="accent4"/>
              </a:highlight>
              <a:latin typeface="DM Sans"/>
              <a:ea typeface="DM Sans"/>
              <a:cs typeface="DM Sans"/>
              <a:sym typeface="DM Sans"/>
            </a:endParaRPr>
          </a:p>
        </p:txBody>
      </p:sp>
      <p:cxnSp>
        <p:nvCxnSpPr>
          <p:cNvPr id="304" name="Google Shape;304;p45"/>
          <p:cNvCxnSpPr/>
          <p:nvPr/>
        </p:nvCxnSpPr>
        <p:spPr>
          <a:xfrm flipH="1" rot="10800000">
            <a:off x="3765135" y="3201721"/>
            <a:ext cx="900" cy="204300"/>
          </a:xfrm>
          <a:prstGeom prst="straightConnector1">
            <a:avLst/>
          </a:prstGeom>
          <a:noFill/>
          <a:ln cap="flat" cmpd="sng" w="9525">
            <a:solidFill>
              <a:schemeClr val="dk2"/>
            </a:solidFill>
            <a:prstDash val="solid"/>
            <a:round/>
            <a:headEnd len="med" w="med" type="none"/>
            <a:tailEnd len="med" w="med" type="none"/>
          </a:ln>
        </p:spPr>
      </p:cxnSp>
      <p:sp>
        <p:nvSpPr>
          <p:cNvPr id="305" name="Google Shape;305;p45"/>
          <p:cNvSpPr/>
          <p:nvPr/>
        </p:nvSpPr>
        <p:spPr>
          <a:xfrm>
            <a:off x="3128154" y="3406021"/>
            <a:ext cx="1249800" cy="2364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s" sz="1100">
                <a:solidFill>
                  <a:srgbClr val="222222"/>
                </a:solidFill>
                <a:latin typeface="DM Sans"/>
                <a:ea typeface="DM Sans"/>
                <a:cs typeface="DM Sans"/>
                <a:sym typeface="DM Sans"/>
              </a:rPr>
              <a:t>stringify</a:t>
            </a:r>
            <a:endParaRPr b="1" i="0" sz="1100" u="none" cap="none" strike="noStrike">
              <a:solidFill>
                <a:srgbClr val="222222"/>
              </a:solidFill>
              <a:latin typeface="DM Sans"/>
              <a:ea typeface="DM Sans"/>
              <a:cs typeface="DM Sans"/>
              <a:sym typeface="DM Sans"/>
            </a:endParaRPr>
          </a:p>
        </p:txBody>
      </p:sp>
      <p:sp>
        <p:nvSpPr>
          <p:cNvPr id="306" name="Google Shape;306;p45"/>
          <p:cNvSpPr/>
          <p:nvPr/>
        </p:nvSpPr>
        <p:spPr>
          <a:xfrm>
            <a:off x="4548913" y="3406030"/>
            <a:ext cx="1249800" cy="236400"/>
          </a:xfrm>
          <a:prstGeom prst="rect">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s" sz="1100">
                <a:solidFill>
                  <a:srgbClr val="222222"/>
                </a:solidFill>
                <a:latin typeface="DM Sans"/>
                <a:ea typeface="DM Sans"/>
                <a:cs typeface="DM Sans"/>
                <a:sym typeface="DM Sans"/>
              </a:rPr>
              <a:t>parse</a:t>
            </a:r>
            <a:endParaRPr b="1" i="0" sz="1100" u="none" cap="none" strike="noStrike">
              <a:solidFill>
                <a:srgbClr val="222222"/>
              </a:solidFill>
              <a:latin typeface="DM Sans"/>
              <a:ea typeface="DM Sans"/>
              <a:cs typeface="DM Sans"/>
              <a:sym typeface="DM Sans"/>
            </a:endParaRPr>
          </a:p>
        </p:txBody>
      </p:sp>
      <p:cxnSp>
        <p:nvCxnSpPr>
          <p:cNvPr id="307" name="Google Shape;307;p45"/>
          <p:cNvCxnSpPr/>
          <p:nvPr/>
        </p:nvCxnSpPr>
        <p:spPr>
          <a:xfrm>
            <a:off x="3765147" y="3201498"/>
            <a:ext cx="1440000" cy="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45"/>
          <p:cNvCxnSpPr/>
          <p:nvPr/>
        </p:nvCxnSpPr>
        <p:spPr>
          <a:xfrm flipH="1" rot="10800000">
            <a:off x="5205090" y="3201721"/>
            <a:ext cx="900" cy="204300"/>
          </a:xfrm>
          <a:prstGeom prst="straightConnector1">
            <a:avLst/>
          </a:prstGeom>
          <a:noFill/>
          <a:ln cap="flat" cmpd="sng" w="9525">
            <a:solidFill>
              <a:srgbClr val="595959"/>
            </a:solidFill>
            <a:prstDash val="solid"/>
            <a:round/>
            <a:headEnd len="med" w="med" type="none"/>
            <a:tailEnd len="med" w="med" type="none"/>
          </a:ln>
        </p:spPr>
      </p:cxnSp>
      <p:cxnSp>
        <p:nvCxnSpPr>
          <p:cNvPr id="309" name="Google Shape;309;p45"/>
          <p:cNvCxnSpPr/>
          <p:nvPr/>
        </p:nvCxnSpPr>
        <p:spPr>
          <a:xfrm flipH="1" rot="10800000">
            <a:off x="3764906" y="3658421"/>
            <a:ext cx="900" cy="204300"/>
          </a:xfrm>
          <a:prstGeom prst="straightConnector1">
            <a:avLst/>
          </a:prstGeom>
          <a:noFill/>
          <a:ln cap="flat" cmpd="sng" w="9525">
            <a:solidFill>
              <a:schemeClr val="dk2"/>
            </a:solidFill>
            <a:prstDash val="solid"/>
            <a:round/>
            <a:headEnd len="med" w="med" type="none"/>
            <a:tailEnd len="med" w="med" type="none"/>
          </a:ln>
        </p:spPr>
      </p:cxnSp>
      <p:cxnSp>
        <p:nvCxnSpPr>
          <p:cNvPr id="310" name="Google Shape;310;p45"/>
          <p:cNvCxnSpPr/>
          <p:nvPr/>
        </p:nvCxnSpPr>
        <p:spPr>
          <a:xfrm flipH="1" rot="10800000">
            <a:off x="5204860" y="3658421"/>
            <a:ext cx="900" cy="204300"/>
          </a:xfrm>
          <a:prstGeom prst="straightConnector1">
            <a:avLst/>
          </a:prstGeom>
          <a:noFill/>
          <a:ln cap="flat" cmpd="sng" w="9525">
            <a:solidFill>
              <a:schemeClr val="dk2"/>
            </a:solidFill>
            <a:prstDash val="solid"/>
            <a:round/>
            <a:headEnd len="med" w="med" type="none"/>
            <a:tailEnd len="med" w="med" type="none"/>
          </a:ln>
        </p:spPr>
      </p:cxnSp>
      <p:sp>
        <p:nvSpPr>
          <p:cNvPr id="311" name="Google Shape;311;p45"/>
          <p:cNvSpPr/>
          <p:nvPr/>
        </p:nvSpPr>
        <p:spPr>
          <a:xfrm>
            <a:off x="850825" y="3878725"/>
            <a:ext cx="3496200" cy="4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000000"/>
                </a:solidFill>
                <a:latin typeface="DM Sans"/>
                <a:ea typeface="DM Sans"/>
                <a:cs typeface="DM Sans"/>
                <a:sym typeface="DM Sans"/>
              </a:rPr>
              <a:t>acepta un objeto como parámetro, y devuelve la forma de texto JSON equivalente.</a:t>
            </a:r>
            <a:endParaRPr i="0" sz="1100" u="none" cap="none" strike="noStrike">
              <a:solidFill>
                <a:srgbClr val="222222"/>
              </a:solidFill>
              <a:latin typeface="DM Sans"/>
              <a:ea typeface="DM Sans"/>
              <a:cs typeface="DM Sans"/>
              <a:sym typeface="DM Sans"/>
            </a:endParaRPr>
          </a:p>
        </p:txBody>
      </p:sp>
      <p:sp>
        <p:nvSpPr>
          <p:cNvPr id="312" name="Google Shape;312;p45"/>
          <p:cNvSpPr/>
          <p:nvPr/>
        </p:nvSpPr>
        <p:spPr>
          <a:xfrm>
            <a:off x="4831479" y="3878750"/>
            <a:ext cx="3461700" cy="49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000000"/>
                </a:solidFill>
                <a:latin typeface="DM Sans"/>
                <a:ea typeface="DM Sans"/>
                <a:cs typeface="DM Sans"/>
                <a:sym typeface="DM Sans"/>
              </a:rPr>
              <a:t>recibe un texto JSON como parámetro, y devuelve el objeto JavaScript correspondiente.</a:t>
            </a:r>
            <a:endParaRPr b="1" i="0" sz="1100" u="none" cap="none" strike="noStrike">
              <a:solidFill>
                <a:srgbClr val="22222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6"/>
          <p:cNvSpPr txBox="1"/>
          <p:nvPr/>
        </p:nvSpPr>
        <p:spPr>
          <a:xfrm>
            <a:off x="475500" y="5289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Stringify</a:t>
            </a:r>
            <a:endParaRPr b="1" sz="4000">
              <a:solidFill>
                <a:schemeClr val="dk1"/>
              </a:solidFill>
              <a:latin typeface="DM Sans"/>
              <a:ea typeface="DM Sans"/>
              <a:cs typeface="DM Sans"/>
              <a:sym typeface="DM Sans"/>
            </a:endParaRPr>
          </a:p>
        </p:txBody>
      </p:sp>
      <p:sp>
        <p:nvSpPr>
          <p:cNvPr id="318" name="Google Shape;318;p46"/>
          <p:cNvSpPr txBox="1"/>
          <p:nvPr/>
        </p:nvSpPr>
        <p:spPr>
          <a:xfrm>
            <a:off x="475500" y="1452088"/>
            <a:ext cx="546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a:t>
            </a:r>
            <a:r>
              <a:rPr b="1" lang="es" sz="1350">
                <a:highlight>
                  <a:schemeClr val="accent6"/>
                </a:highlight>
                <a:latin typeface="DM Sans"/>
                <a:ea typeface="DM Sans"/>
                <a:cs typeface="DM Sans"/>
                <a:sym typeface="DM Sans"/>
              </a:rPr>
              <a:t>JSON.stringify </a:t>
            </a:r>
            <a:r>
              <a:rPr lang="es" sz="1350">
                <a:latin typeface="DM Sans"/>
                <a:ea typeface="DM Sans"/>
                <a:cs typeface="DM Sans"/>
                <a:sym typeface="DM Sans"/>
              </a:rPr>
              <a:t>podemos transformar un objeto JavaScript a un string en formato JSON. </a:t>
            </a:r>
            <a:endParaRPr b="1" sz="1350">
              <a:highlight>
                <a:schemeClr val="accent4"/>
              </a:highlight>
              <a:latin typeface="DM Sans"/>
              <a:ea typeface="DM Sans"/>
              <a:cs typeface="DM Sans"/>
              <a:sym typeface="DM Sans"/>
            </a:endParaRPr>
          </a:p>
        </p:txBody>
      </p:sp>
      <p:sp>
        <p:nvSpPr>
          <p:cNvPr id="319" name="Google Shape;319;p46"/>
          <p:cNvSpPr txBox="1"/>
          <p:nvPr/>
        </p:nvSpPr>
        <p:spPr>
          <a:xfrm>
            <a:off x="475500" y="2145400"/>
            <a:ext cx="6210300" cy="2446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 id</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2</a:t>
            </a:r>
            <a:r>
              <a:rPr lang="es" sz="1100">
                <a:solidFill>
                  <a:srgbClr val="F8F8F2"/>
                </a:solidFill>
                <a:latin typeface="Courier New"/>
                <a:ea typeface="Courier New"/>
                <a:cs typeface="Courier New"/>
                <a:sym typeface="Courier New"/>
              </a:rPr>
              <a:t>, producto</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Arroz</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stringify</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 {"id":2,"producto":"Arroz"}</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typeof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 object</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typeof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 string</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setItem</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producto1</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6272A4"/>
                </a:solidFill>
                <a:latin typeface="Courier New"/>
                <a:ea typeface="Courier New"/>
                <a:cs typeface="Courier New"/>
                <a:sym typeface="Courier New"/>
              </a:rPr>
              <a:t>// Se guarda {"id":2,"producto":"Arroz"}</a:t>
            </a:r>
            <a:endParaRPr sz="11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7"/>
          <p:cNvSpPr txBox="1"/>
          <p:nvPr/>
        </p:nvSpPr>
        <p:spPr>
          <a:xfrm>
            <a:off x="475500" y="5150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Parse</a:t>
            </a:r>
            <a:endParaRPr b="1" sz="4000">
              <a:solidFill>
                <a:schemeClr val="dk1"/>
              </a:solidFill>
              <a:latin typeface="DM Sans"/>
              <a:ea typeface="DM Sans"/>
              <a:cs typeface="DM Sans"/>
              <a:sym typeface="DM Sans"/>
            </a:endParaRPr>
          </a:p>
        </p:txBody>
      </p:sp>
      <p:sp>
        <p:nvSpPr>
          <p:cNvPr id="325" name="Google Shape;325;p47"/>
          <p:cNvSpPr txBox="1"/>
          <p:nvPr/>
        </p:nvSpPr>
        <p:spPr>
          <a:xfrm>
            <a:off x="475500" y="1390450"/>
            <a:ext cx="5469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a:t>
            </a:r>
            <a:r>
              <a:rPr b="1" lang="es" sz="1350">
                <a:highlight>
                  <a:schemeClr val="accent6"/>
                </a:highlight>
                <a:latin typeface="DM Sans"/>
                <a:ea typeface="DM Sans"/>
                <a:cs typeface="DM Sans"/>
                <a:sym typeface="DM Sans"/>
              </a:rPr>
              <a:t>JSON.parse</a:t>
            </a:r>
            <a:r>
              <a:rPr lang="es" sz="1350">
                <a:latin typeface="DM Sans"/>
                <a:ea typeface="DM Sans"/>
                <a:cs typeface="DM Sans"/>
                <a:sym typeface="DM Sans"/>
              </a:rPr>
              <a:t> podemos transformar string en formato JSON a objeto JavaScript. </a:t>
            </a:r>
            <a:endParaRPr b="1" sz="1350">
              <a:highlight>
                <a:schemeClr val="accent4"/>
              </a:highlight>
              <a:latin typeface="DM Sans"/>
              <a:ea typeface="DM Sans"/>
              <a:cs typeface="DM Sans"/>
              <a:sym typeface="DM Sans"/>
            </a:endParaRPr>
          </a:p>
        </p:txBody>
      </p:sp>
      <p:sp>
        <p:nvSpPr>
          <p:cNvPr id="326" name="Google Shape;326;p47"/>
          <p:cNvSpPr txBox="1"/>
          <p:nvPr/>
        </p:nvSpPr>
        <p:spPr>
          <a:xfrm>
            <a:off x="475500" y="2197000"/>
            <a:ext cx="7329300" cy="239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{"id":2,"producto":"Arroz"}</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parse</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typeof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enJSON</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 string</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FF79C6"/>
                </a:solidFill>
                <a:latin typeface="Courier New"/>
                <a:ea typeface="Courier New"/>
                <a:cs typeface="Courier New"/>
                <a:sym typeface="Courier New"/>
              </a:rPr>
              <a:t>typeof</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  </a:t>
            </a:r>
            <a:r>
              <a:rPr lang="es" sz="1100">
                <a:solidFill>
                  <a:srgbClr val="6272A4"/>
                </a:solidFill>
                <a:latin typeface="Courier New"/>
                <a:ea typeface="Courier New"/>
                <a:cs typeface="Courier New"/>
                <a:sym typeface="Courier New"/>
              </a:rPr>
              <a:t>// object</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producto1</a:t>
            </a:r>
            <a:r>
              <a:rPr lang="es" sz="1100">
                <a:solidFill>
                  <a:srgbClr val="F8F8F2"/>
                </a:solidFill>
                <a:latin typeface="Courier New"/>
                <a:ea typeface="Courier New"/>
                <a:cs typeface="Courier New"/>
                <a:sym typeface="Courier New"/>
              </a:rPr>
              <a:t>.producto); </a:t>
            </a:r>
            <a:r>
              <a:rPr lang="es" sz="1100">
                <a:solidFill>
                  <a:srgbClr val="6272A4"/>
                </a:solidFill>
                <a:latin typeface="Courier New"/>
                <a:ea typeface="Courier New"/>
                <a:cs typeface="Courier New"/>
                <a:sym typeface="Courier New"/>
              </a:rPr>
              <a:t>// Arroz</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FF79C6"/>
                </a:solidFill>
                <a:latin typeface="Courier New"/>
                <a:ea typeface="Courier New"/>
                <a:cs typeface="Courier New"/>
                <a:sym typeface="Courier New"/>
              </a:rPr>
              <a:t>const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producto2</a:t>
            </a:r>
            <a:r>
              <a:rPr lang="es" sz="1100">
                <a:solidFill>
                  <a:srgbClr val="F8F8F2"/>
                </a:solidFill>
                <a:latin typeface="Courier New"/>
                <a:ea typeface="Courier New"/>
                <a:cs typeface="Courier New"/>
                <a:sym typeface="Courier New"/>
              </a:rPr>
              <a:t> </a:t>
            </a:r>
            <a:r>
              <a:rPr lang="es" sz="1100">
                <a:solidFill>
                  <a:srgbClr val="FF79C6"/>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 </a:t>
            </a:r>
            <a:r>
              <a:rPr lang="es" sz="1100">
                <a:solidFill>
                  <a:srgbClr val="BD93F9"/>
                </a:solidFill>
                <a:latin typeface="Courier New"/>
                <a:ea typeface="Courier New"/>
                <a:cs typeface="Courier New"/>
                <a:sym typeface="Courier New"/>
              </a:rPr>
              <a:t>JSON</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parse</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localStorage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getItem</a:t>
            </a:r>
            <a:r>
              <a:rPr lang="es" sz="1100">
                <a:solidFill>
                  <a:srgbClr val="F8F8F2"/>
                </a:solidFill>
                <a:latin typeface="Courier New"/>
                <a:ea typeface="Courier New"/>
                <a:cs typeface="Courier New"/>
                <a:sym typeface="Courier New"/>
              </a:rPr>
              <a:t>(</a:t>
            </a:r>
            <a:r>
              <a:rPr lang="es" sz="1100">
                <a:solidFill>
                  <a:srgbClr val="E9F284"/>
                </a:solidFill>
                <a:latin typeface="Courier New"/>
                <a:ea typeface="Courier New"/>
                <a:cs typeface="Courier New"/>
                <a:sym typeface="Courier New"/>
              </a:rPr>
              <a:t>"</a:t>
            </a:r>
            <a:r>
              <a:rPr lang="es" sz="1100">
                <a:solidFill>
                  <a:srgbClr val="F1FA8C"/>
                </a:solidFill>
                <a:latin typeface="Courier New"/>
                <a:ea typeface="Courier New"/>
                <a:cs typeface="Courier New"/>
                <a:sym typeface="Courier New"/>
              </a:rPr>
              <a:t>producto1</a:t>
            </a:r>
            <a:r>
              <a:rPr lang="es" sz="1100">
                <a:solidFill>
                  <a:srgbClr val="E9F284"/>
                </a:solidFill>
                <a:latin typeface="Courier New"/>
                <a:ea typeface="Courier New"/>
                <a:cs typeface="Courier New"/>
                <a:sym typeface="Courier New"/>
              </a:rPr>
              <a:t>"</a:t>
            </a:r>
            <a:r>
              <a:rPr lang="es"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100">
                <a:solidFill>
                  <a:srgbClr val="BD93F9"/>
                </a:solidFill>
                <a:latin typeface="Courier New"/>
                <a:ea typeface="Courier New"/>
                <a:cs typeface="Courier New"/>
                <a:sym typeface="Courier New"/>
              </a:rPr>
              <a:t>console</a:t>
            </a:r>
            <a:r>
              <a:rPr lang="es" sz="1100">
                <a:solidFill>
                  <a:srgbClr val="F8F8F2"/>
                </a:solidFill>
                <a:latin typeface="Courier New"/>
                <a:ea typeface="Courier New"/>
                <a:cs typeface="Courier New"/>
                <a:sym typeface="Courier New"/>
              </a:rPr>
              <a:t>.</a:t>
            </a:r>
            <a:r>
              <a:rPr lang="es" sz="1100">
                <a:solidFill>
                  <a:srgbClr val="50FA7B"/>
                </a:solidFill>
                <a:latin typeface="Courier New"/>
                <a:ea typeface="Courier New"/>
                <a:cs typeface="Courier New"/>
                <a:sym typeface="Courier New"/>
              </a:rPr>
              <a:t>log</a:t>
            </a:r>
            <a:r>
              <a:rPr lang="es" sz="1100">
                <a:solidFill>
                  <a:srgbClr val="F8F8F2"/>
                </a:solidFill>
                <a:latin typeface="Courier New"/>
                <a:ea typeface="Courier New"/>
                <a:cs typeface="Courier New"/>
                <a:sym typeface="Courier New"/>
              </a:rPr>
              <a:t>(</a:t>
            </a:r>
            <a:r>
              <a:rPr lang="es" sz="1100">
                <a:solidFill>
                  <a:srgbClr val="BD93F9"/>
                </a:solidFill>
                <a:latin typeface="Courier New"/>
                <a:ea typeface="Courier New"/>
                <a:cs typeface="Courier New"/>
                <a:sym typeface="Courier New"/>
              </a:rPr>
              <a:t>producto2</a:t>
            </a:r>
            <a:r>
              <a:rPr lang="es" sz="1100">
                <a:solidFill>
                  <a:srgbClr val="F8F8F2"/>
                </a:solidFill>
                <a:latin typeface="Courier New"/>
                <a:ea typeface="Courier New"/>
                <a:cs typeface="Courier New"/>
                <a:sym typeface="Courier New"/>
              </a:rPr>
              <a:t>.id);  </a:t>
            </a:r>
            <a:r>
              <a:rPr lang="es" sz="1100">
                <a:solidFill>
                  <a:srgbClr val="6272A4"/>
                </a:solidFill>
                <a:latin typeface="Courier New"/>
                <a:ea typeface="Courier New"/>
                <a:cs typeface="Courier New"/>
                <a:sym typeface="Courier New"/>
              </a:rPr>
              <a:t>// 2 </a:t>
            </a:r>
            <a:r>
              <a:rPr lang="es" sz="1200">
                <a:solidFill>
                  <a:srgbClr val="6272A4"/>
                </a:solidFill>
                <a:latin typeface="Courier New"/>
                <a:ea typeface="Courier New"/>
                <a:cs typeface="Courier New"/>
                <a:sym typeface="Courier New"/>
              </a:rPr>
              <a:t>  </a:t>
            </a: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8"/>
          <p:cNvSpPr txBox="1"/>
          <p:nvPr/>
        </p:nvSpPr>
        <p:spPr>
          <a:xfrm>
            <a:off x="475500" y="468275"/>
            <a:ext cx="81411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200">
                <a:solidFill>
                  <a:schemeClr val="dk1"/>
                </a:solidFill>
                <a:latin typeface="DM Sans"/>
                <a:ea typeface="DM Sans"/>
                <a:cs typeface="DM Sans"/>
                <a:sym typeface="DM Sans"/>
              </a:rPr>
              <a:t>Ejemplo aplicado: </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200">
                <a:solidFill>
                  <a:schemeClr val="dk1"/>
                </a:solidFill>
                <a:latin typeface="DM Sans"/>
                <a:ea typeface="DM Sans"/>
                <a:cs typeface="DM Sans"/>
                <a:sym typeface="DM Sans"/>
              </a:rPr>
              <a:t>almacenar array de objetos</a:t>
            </a:r>
            <a:endParaRPr b="1" sz="3200">
              <a:solidFill>
                <a:schemeClr val="dk1"/>
              </a:solidFill>
              <a:latin typeface="DM Sans"/>
              <a:ea typeface="DM Sans"/>
              <a:cs typeface="DM Sans"/>
              <a:sym typeface="DM Sans"/>
            </a:endParaRPr>
          </a:p>
        </p:txBody>
      </p:sp>
      <p:sp>
        <p:nvSpPr>
          <p:cNvPr id="332" name="Google Shape;332;p48"/>
          <p:cNvSpPr txBox="1"/>
          <p:nvPr/>
        </p:nvSpPr>
        <p:spPr>
          <a:xfrm>
            <a:off x="475500" y="1661025"/>
            <a:ext cx="8193000" cy="293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Arroz</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125</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2</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Fideo</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70</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3</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Pan</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50</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  id</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4</a:t>
            </a:r>
            <a:r>
              <a:rPr lang="es" sz="1050">
                <a:solidFill>
                  <a:srgbClr val="F8F8F2"/>
                </a:solidFill>
                <a:latin typeface="Courier New"/>
                <a:ea typeface="Courier New"/>
                <a:cs typeface="Courier New"/>
                <a:sym typeface="Courier New"/>
              </a:rPr>
              <a:t>,  producto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Flan</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 precio</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100</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i="1" lang="es" sz="1050">
                <a:solidFill>
                  <a:srgbClr val="FFB86C"/>
                </a:solidFill>
                <a:latin typeface="Courier New"/>
                <a:ea typeface="Courier New"/>
                <a:cs typeface="Courier New"/>
                <a:sym typeface="Courier New"/>
              </a:rPr>
              <a:t>clave</a:t>
            </a:r>
            <a:r>
              <a:rPr lang="es" sz="1050">
                <a:solidFill>
                  <a:srgbClr val="F8F8F2"/>
                </a:solidFill>
                <a:latin typeface="Courier New"/>
                <a:ea typeface="Courier New"/>
                <a:cs typeface="Courier New"/>
                <a:sym typeface="Courier New"/>
              </a:rPr>
              <a:t>, </a:t>
            </a:r>
            <a:r>
              <a:rPr i="1" lang="es" sz="1050">
                <a:solidFill>
                  <a:srgbClr val="FFB86C"/>
                </a:solidFill>
                <a:latin typeface="Courier New"/>
                <a:ea typeface="Courier New"/>
                <a:cs typeface="Courier New"/>
                <a:sym typeface="Courier New"/>
              </a:rPr>
              <a:t>valor</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=&gt;</a:t>
            </a:r>
            <a:r>
              <a:rPr lang="es" sz="1050">
                <a:solidFill>
                  <a:srgbClr val="F8F8F2"/>
                </a:solidFill>
                <a:latin typeface="Courier New"/>
                <a:ea typeface="Courier New"/>
                <a:cs typeface="Courier New"/>
                <a:sym typeface="Courier New"/>
              </a:rPr>
              <a:t> { </a:t>
            </a:r>
            <a:r>
              <a:rPr lang="es" sz="1050">
                <a:solidFill>
                  <a:srgbClr val="BD93F9"/>
                </a:solidFill>
                <a:latin typeface="Courier New"/>
                <a:ea typeface="Courier New"/>
                <a:cs typeface="Courier New"/>
                <a:sym typeface="Courier New"/>
              </a:rPr>
              <a:t>localStorage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setItem</a:t>
            </a:r>
            <a:r>
              <a:rPr lang="es" sz="1050">
                <a:solidFill>
                  <a:srgbClr val="F8F8F2"/>
                </a:solidFill>
                <a:latin typeface="Courier New"/>
                <a:ea typeface="Courier New"/>
                <a:cs typeface="Courier New"/>
                <a:sym typeface="Courier New"/>
              </a:rPr>
              <a:t>(</a:t>
            </a:r>
            <a:r>
              <a:rPr i="1" lang="es" sz="1050">
                <a:solidFill>
                  <a:srgbClr val="FFB86C"/>
                </a:solidFill>
                <a:latin typeface="Courier New"/>
                <a:ea typeface="Courier New"/>
                <a:cs typeface="Courier New"/>
                <a:sym typeface="Courier New"/>
              </a:rPr>
              <a:t>clave</a:t>
            </a:r>
            <a:r>
              <a:rPr lang="es" sz="1050">
                <a:solidFill>
                  <a:srgbClr val="F8F8F2"/>
                </a:solidFill>
                <a:latin typeface="Courier New"/>
                <a:ea typeface="Courier New"/>
                <a:cs typeface="Courier New"/>
                <a:sym typeface="Courier New"/>
              </a:rPr>
              <a:t>, </a:t>
            </a:r>
            <a:r>
              <a:rPr i="1" lang="es" sz="1050">
                <a:solidFill>
                  <a:srgbClr val="FFB86C"/>
                </a:solidFill>
                <a:latin typeface="Courier New"/>
                <a:ea typeface="Courier New"/>
                <a:cs typeface="Courier New"/>
                <a:sym typeface="Courier New"/>
              </a:rPr>
              <a:t>valor</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//Almacenar producto por producto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for</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const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 </a:t>
            </a:r>
            <a:r>
              <a:rPr lang="es" sz="1050">
                <a:solidFill>
                  <a:srgbClr val="FF79C6"/>
                </a:solidFill>
                <a:latin typeface="Courier New"/>
                <a:ea typeface="Courier New"/>
                <a:cs typeface="Courier New"/>
                <a:sym typeface="Courier New"/>
              </a:rPr>
              <a:t>of</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a:t>
            </a: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.id,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o almacenar array completo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50FA7B"/>
                </a:solidFill>
                <a:latin typeface="Courier New"/>
                <a:ea typeface="Courier New"/>
                <a:cs typeface="Courier New"/>
                <a:sym typeface="Courier New"/>
              </a:rPr>
              <a:t>guardarLocal</a:t>
            </a:r>
            <a:r>
              <a:rPr lang="es" sz="1050">
                <a:solidFill>
                  <a:srgbClr val="F8F8F2"/>
                </a:solidFill>
                <a:latin typeface="Courier New"/>
                <a:ea typeface="Courier New"/>
                <a:cs typeface="Courier New"/>
                <a:sym typeface="Courier New"/>
              </a:rPr>
              <a:t>(</a:t>
            </a:r>
            <a:r>
              <a:rPr lang="es" sz="1050">
                <a:solidFill>
                  <a:srgbClr val="E9F284"/>
                </a:solidFill>
                <a:latin typeface="Courier New"/>
                <a:ea typeface="Courier New"/>
                <a:cs typeface="Courier New"/>
                <a:sym typeface="Courier New"/>
              </a:rPr>
              <a:t>"</a:t>
            </a:r>
            <a:r>
              <a:rPr lang="es" sz="1050">
                <a:solidFill>
                  <a:srgbClr val="F1FA8C"/>
                </a:solidFill>
                <a:latin typeface="Courier New"/>
                <a:ea typeface="Courier New"/>
                <a:cs typeface="Courier New"/>
                <a:sym typeface="Courier New"/>
              </a:rPr>
              <a:t>listaProductos</a:t>
            </a:r>
            <a:r>
              <a:rPr lang="es" sz="1050">
                <a:solidFill>
                  <a:srgbClr val="E9F284"/>
                </a:solidFill>
                <a:latin typeface="Courier New"/>
                <a:ea typeface="Courier New"/>
                <a:cs typeface="Courier New"/>
                <a:sym typeface="Courier New"/>
              </a:rPr>
              <a:t>"</a:t>
            </a: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productos</a:t>
            </a:r>
            <a:r>
              <a:rPr lang="es"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9"/>
          <p:cNvSpPr txBox="1"/>
          <p:nvPr/>
        </p:nvSpPr>
        <p:spPr>
          <a:xfrm>
            <a:off x="475575" y="1103700"/>
            <a:ext cx="8193000" cy="348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class</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constructor</a:t>
            </a:r>
            <a:r>
              <a:rPr lang="es" sz="850">
                <a:solidFill>
                  <a:srgbClr val="F8F8F2"/>
                </a:solidFill>
                <a:latin typeface="Courier New"/>
                <a:ea typeface="Courier New"/>
                <a:cs typeface="Courier New"/>
                <a:sym typeface="Courier New"/>
              </a:rPr>
              <a:t>(</a:t>
            </a:r>
            <a:r>
              <a:rPr i="1" lang="es" sz="850">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i="1" lang="es" sz="850">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.nombre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i="1" lang="es" sz="850">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.producto.</a:t>
            </a:r>
            <a:r>
              <a:rPr lang="es" sz="850">
                <a:solidFill>
                  <a:srgbClr val="50FA7B"/>
                </a:solidFill>
                <a:latin typeface="Courier New"/>
                <a:ea typeface="Courier New"/>
                <a:cs typeface="Courier New"/>
                <a:sym typeface="Courier New"/>
              </a:rPr>
              <a:t>toUpperCase</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i="1" lang="es" sz="850">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parseFloat</a:t>
            </a:r>
            <a:r>
              <a:rPr lang="es" sz="850">
                <a:solidFill>
                  <a:srgbClr val="F8F8F2"/>
                </a:solidFill>
                <a:latin typeface="Courier New"/>
                <a:ea typeface="Courier New"/>
                <a:cs typeface="Courier New"/>
                <a:sym typeface="Courier New"/>
              </a:rPr>
              <a:t>(</a:t>
            </a:r>
            <a:r>
              <a:rPr i="1" lang="es" sz="850">
                <a:solidFill>
                  <a:srgbClr val="FFB86C"/>
                </a:solidFill>
                <a:latin typeface="Courier New"/>
                <a:ea typeface="Courier New"/>
                <a:cs typeface="Courier New"/>
                <a:sym typeface="Courier New"/>
              </a:rPr>
              <a:t>obj</a:t>
            </a:r>
            <a:r>
              <a:rPr lang="es" sz="850">
                <a:solidFill>
                  <a:srgbClr val="F8F8F2"/>
                </a:solidFill>
                <a:latin typeface="Courier New"/>
                <a:ea typeface="Courier New"/>
                <a:cs typeface="Courier New"/>
                <a:sym typeface="Courier New"/>
              </a:rPr>
              <a:t>.precio);</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50FA7B"/>
                </a:solidFill>
                <a:latin typeface="Courier New"/>
                <a:ea typeface="Courier New"/>
                <a:cs typeface="Courier New"/>
                <a:sym typeface="Courier New"/>
              </a:rPr>
              <a:t>sumaIva</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i="1" lang="es" sz="850">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i="1" lang="es" sz="850">
                <a:solidFill>
                  <a:srgbClr val="BD93F9"/>
                </a:solidFill>
                <a:latin typeface="Courier New"/>
                <a:ea typeface="Courier New"/>
                <a:cs typeface="Courier New"/>
                <a:sym typeface="Courier New"/>
              </a:rPr>
              <a:t>this</a:t>
            </a:r>
            <a:r>
              <a:rPr lang="es" sz="850">
                <a:solidFill>
                  <a:srgbClr val="F8F8F2"/>
                </a:solidFill>
                <a:latin typeface="Courier New"/>
                <a:ea typeface="Courier New"/>
                <a:cs typeface="Courier New"/>
                <a:sym typeface="Courier New"/>
              </a:rPr>
              <a:t>.precio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1.21</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//Obtenemos el listado de productos almacenado</a:t>
            </a:r>
            <a:endParaRPr sz="8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almacenados</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JSON</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parse</a:t>
            </a:r>
            <a:r>
              <a:rPr lang="es" sz="850">
                <a:solidFill>
                  <a:srgbClr val="F8F8F2"/>
                </a:solidFill>
                <a:latin typeface="Courier New"/>
                <a:ea typeface="Courier New"/>
                <a:cs typeface="Courier New"/>
                <a:sym typeface="Courier New"/>
              </a:rPr>
              <a:t>(</a:t>
            </a:r>
            <a:r>
              <a:rPr lang="es" sz="850">
                <a:solidFill>
                  <a:srgbClr val="BD93F9"/>
                </a:solidFill>
                <a:latin typeface="Courier New"/>
                <a:ea typeface="Courier New"/>
                <a:cs typeface="Courier New"/>
                <a:sym typeface="Courier New"/>
              </a:rPr>
              <a:t>localStorage</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getItem</a:t>
            </a:r>
            <a:r>
              <a:rPr lang="es" sz="850">
                <a:solidFill>
                  <a:srgbClr val="F8F8F2"/>
                </a:solidFill>
                <a:latin typeface="Courier New"/>
                <a:ea typeface="Courier New"/>
                <a:cs typeface="Courier New"/>
                <a:sym typeface="Courier New"/>
              </a:rPr>
              <a:t>(</a:t>
            </a:r>
            <a:r>
              <a:rPr lang="es" sz="850">
                <a:solidFill>
                  <a:srgbClr val="E9F284"/>
                </a:solidFill>
                <a:latin typeface="Courier New"/>
                <a:ea typeface="Courier New"/>
                <a:cs typeface="Courier New"/>
                <a:sym typeface="Courier New"/>
              </a:rPr>
              <a:t>"</a:t>
            </a:r>
            <a:r>
              <a:rPr lang="es" sz="850">
                <a:solidFill>
                  <a:srgbClr val="F1FA8C"/>
                </a:solidFill>
                <a:latin typeface="Courier New"/>
                <a:ea typeface="Courier New"/>
                <a:cs typeface="Courier New"/>
                <a:sym typeface="Courier New"/>
              </a:rPr>
              <a:t>listaProductos</a:t>
            </a:r>
            <a:r>
              <a:rPr lang="es" sz="850">
                <a:solidFill>
                  <a:srgbClr val="E9F284"/>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a:t>
            </a:r>
            <a:r>
              <a:rPr lang="es" sz="850">
                <a:solidFill>
                  <a:srgbClr val="F8F8F2"/>
                </a:solidFill>
                <a:latin typeface="Courier New"/>
                <a:ea typeface="Courier New"/>
                <a:cs typeface="Courier New"/>
                <a:sym typeface="Courier New"/>
              </a:rPr>
              <a:t> [];</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//Iteramos almacenados con for...of para transformar todos sus objetos a tipo producto.</a:t>
            </a:r>
            <a:endParaRPr sz="8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for</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objeto</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of</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almacenados</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push</a:t>
            </a:r>
            <a:r>
              <a:rPr lang="es" sz="850">
                <a:solidFill>
                  <a:srgbClr val="F8F8F2"/>
                </a:solidFill>
                <a:latin typeface="Courier New"/>
                <a:ea typeface="Courier New"/>
                <a:cs typeface="Courier New"/>
                <a:sym typeface="Courier New"/>
              </a:rPr>
              <a:t>(</a:t>
            </a:r>
            <a:r>
              <a:rPr b="1" lang="es" sz="850">
                <a:solidFill>
                  <a:srgbClr val="FF79C6"/>
                </a:solidFill>
                <a:latin typeface="Courier New"/>
                <a:ea typeface="Courier New"/>
                <a:cs typeface="Courier New"/>
                <a:sym typeface="Courier New"/>
              </a:rPr>
              <a:t>new</a:t>
            </a:r>
            <a:r>
              <a:rPr lang="es" sz="850">
                <a:solidFill>
                  <a:srgbClr val="F8F8F2"/>
                </a:solidFill>
                <a:latin typeface="Courier New"/>
                <a:ea typeface="Courier New"/>
                <a:cs typeface="Courier New"/>
                <a:sym typeface="Courier New"/>
              </a:rPr>
              <a:t> </a:t>
            </a:r>
            <a:r>
              <a:rPr lang="es" sz="850">
                <a:solidFill>
                  <a:srgbClr val="8BE9FD"/>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a:t>
            </a:r>
            <a:r>
              <a:rPr lang="es" sz="850">
                <a:solidFill>
                  <a:srgbClr val="BD93F9"/>
                </a:solidFill>
                <a:latin typeface="Courier New"/>
                <a:ea typeface="Courier New"/>
                <a:cs typeface="Courier New"/>
                <a:sym typeface="Courier New"/>
              </a:rPr>
              <a:t>objeto</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6272A4"/>
                </a:solidFill>
                <a:latin typeface="Courier New"/>
                <a:ea typeface="Courier New"/>
                <a:cs typeface="Courier New"/>
                <a:sym typeface="Courier New"/>
              </a:rPr>
              <a:t>//Ahora tenemos objetos productos y podemos usar sus métodos</a:t>
            </a:r>
            <a:endParaRPr sz="8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F79C6"/>
                </a:solidFill>
                <a:latin typeface="Courier New"/>
                <a:ea typeface="Courier New"/>
                <a:cs typeface="Courier New"/>
                <a:sym typeface="Courier New"/>
              </a:rPr>
              <a:t>for</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const</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 </a:t>
            </a:r>
            <a:r>
              <a:rPr lang="es" sz="850">
                <a:solidFill>
                  <a:srgbClr val="FF79C6"/>
                </a:solidFill>
                <a:latin typeface="Courier New"/>
                <a:ea typeface="Courier New"/>
                <a:cs typeface="Courier New"/>
                <a:sym typeface="Courier New"/>
              </a:rPr>
              <a:t>of</a:t>
            </a: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productos</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850">
                <a:solidFill>
                  <a:srgbClr val="F8F8F2"/>
                </a:solidFill>
                <a:latin typeface="Courier New"/>
                <a:ea typeface="Courier New"/>
                <a:cs typeface="Courier New"/>
                <a:sym typeface="Courier New"/>
              </a:rPr>
              <a:t>    </a:t>
            </a:r>
            <a:r>
              <a:rPr lang="es" sz="850">
                <a:solidFill>
                  <a:srgbClr val="BD93F9"/>
                </a:solidFill>
                <a:latin typeface="Courier New"/>
                <a:ea typeface="Courier New"/>
                <a:cs typeface="Courier New"/>
                <a:sym typeface="Courier New"/>
              </a:rPr>
              <a:t>producto</a:t>
            </a:r>
            <a:r>
              <a:rPr lang="es" sz="850">
                <a:solidFill>
                  <a:srgbClr val="F8F8F2"/>
                </a:solidFill>
                <a:latin typeface="Courier New"/>
                <a:ea typeface="Courier New"/>
                <a:cs typeface="Courier New"/>
                <a:sym typeface="Courier New"/>
              </a:rPr>
              <a:t>.</a:t>
            </a:r>
            <a:r>
              <a:rPr lang="es" sz="850">
                <a:solidFill>
                  <a:srgbClr val="50FA7B"/>
                </a:solidFill>
                <a:latin typeface="Courier New"/>
                <a:ea typeface="Courier New"/>
                <a:cs typeface="Courier New"/>
                <a:sym typeface="Courier New"/>
              </a:rPr>
              <a:t>sumaIva</a:t>
            </a:r>
            <a:r>
              <a:rPr lang="es" sz="850">
                <a:solidFill>
                  <a:srgbClr val="F8F8F2"/>
                </a:solidFill>
                <a:latin typeface="Courier New"/>
                <a:ea typeface="Courier New"/>
                <a:cs typeface="Courier New"/>
                <a:sym typeface="Courier New"/>
              </a:rPr>
              <a:t>();</a:t>
            </a:r>
            <a:endParaRPr sz="8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3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9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500">
                <a:solidFill>
                  <a:srgbClr val="6272A4"/>
                </a:solidFill>
                <a:latin typeface="Courier New"/>
                <a:ea typeface="Courier New"/>
                <a:cs typeface="Courier New"/>
                <a:sym typeface="Courier New"/>
              </a:rPr>
              <a:t>  </a:t>
            </a:r>
            <a:endParaRPr sz="15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9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5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1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100">
              <a:solidFill>
                <a:srgbClr val="FFFFFF"/>
              </a:solidFill>
              <a:latin typeface="Courier New"/>
              <a:ea typeface="Courier New"/>
              <a:cs typeface="Courier New"/>
              <a:sym typeface="Courier New"/>
            </a:endParaRPr>
          </a:p>
        </p:txBody>
      </p:sp>
      <p:pic>
        <p:nvPicPr>
          <p:cNvPr id="338" name="Google Shape;338;p49"/>
          <p:cNvPicPr preferRelativeResize="0"/>
          <p:nvPr/>
        </p:nvPicPr>
        <p:blipFill>
          <a:blip r:embed="rId3">
            <a:alphaModFix/>
          </a:blip>
          <a:stretch>
            <a:fillRect/>
          </a:stretch>
        </p:blipFill>
        <p:spPr>
          <a:xfrm>
            <a:off x="7811413" y="4692275"/>
            <a:ext cx="1150750" cy="267575"/>
          </a:xfrm>
          <a:prstGeom prst="rect">
            <a:avLst/>
          </a:prstGeom>
          <a:noFill/>
          <a:ln>
            <a:noFill/>
          </a:ln>
        </p:spPr>
      </p:pic>
      <p:sp>
        <p:nvSpPr>
          <p:cNvPr id="339" name="Google Shape;339;p49"/>
          <p:cNvSpPr txBox="1"/>
          <p:nvPr/>
        </p:nvSpPr>
        <p:spPr>
          <a:xfrm>
            <a:off x="475500" y="468275"/>
            <a:ext cx="8193000" cy="57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2800">
                <a:solidFill>
                  <a:schemeClr val="dk1"/>
                </a:solidFill>
                <a:latin typeface="DM Sans"/>
                <a:ea typeface="DM Sans"/>
                <a:cs typeface="DM Sans"/>
                <a:sym typeface="DM Sans"/>
              </a:rPr>
              <a:t>Ejemplo aplicado: almacenar array de objetos</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0"/>
          <p:cNvSpPr txBox="1"/>
          <p:nvPr/>
        </p:nvSpPr>
        <p:spPr>
          <a:xfrm>
            <a:off x="475500" y="8216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Recuperar datos</a:t>
            </a:r>
            <a:endParaRPr b="1" sz="4000">
              <a:solidFill>
                <a:schemeClr val="dk1"/>
              </a:solidFill>
              <a:latin typeface="DM Sans"/>
              <a:ea typeface="DM Sans"/>
              <a:cs typeface="DM Sans"/>
              <a:sym typeface="DM Sans"/>
            </a:endParaRPr>
          </a:p>
        </p:txBody>
      </p:sp>
      <p:sp>
        <p:nvSpPr>
          <p:cNvPr id="345" name="Google Shape;345;p50"/>
          <p:cNvSpPr txBox="1"/>
          <p:nvPr/>
        </p:nvSpPr>
        <p:spPr>
          <a:xfrm>
            <a:off x="475500" y="1991375"/>
            <a:ext cx="6105900" cy="17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Muchas veces usamos el Storage para recuperar datos relacionados a la última navegación del usuario. Por ejemplo, su última sesión de login o el último estado de su carrito de compras.</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highlight>
                  <a:srgbClr val="F1FA8C"/>
                </a:highlight>
                <a:latin typeface="DM Sans"/>
                <a:ea typeface="DM Sans"/>
                <a:cs typeface="DM Sans"/>
                <a:sym typeface="DM Sans"/>
              </a:rPr>
              <a:t>Para esto, pensamos en inicializar las variables de la app consultando el Storage en el momento de inicio.</a:t>
            </a:r>
            <a:endParaRPr sz="1350">
              <a:highlight>
                <a:srgbClr val="F1FA8C"/>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650">
              <a:latin typeface="DM Sans"/>
              <a:ea typeface="DM Sans"/>
              <a:cs typeface="DM Sans"/>
              <a:sym typeface="DM Sans"/>
            </a:endParaRPr>
          </a:p>
          <a:p>
            <a:pPr indent="0" lvl="0" marL="0" rtl="0" algn="l">
              <a:spcBef>
                <a:spcPts val="0"/>
              </a:spcBef>
              <a:spcAft>
                <a:spcPts val="0"/>
              </a:spcAft>
              <a:buNone/>
            </a:pPr>
            <a:r>
              <a:t/>
            </a:r>
            <a:endParaRPr sz="16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1"/>
          <p:cNvSpPr txBox="1"/>
          <p:nvPr/>
        </p:nvSpPr>
        <p:spPr>
          <a:xfrm>
            <a:off x="475500" y="468275"/>
            <a:ext cx="8141100" cy="1071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200">
                <a:solidFill>
                  <a:schemeClr val="dk1"/>
                </a:solidFill>
                <a:latin typeface="DM Sans"/>
                <a:ea typeface="DM Sans"/>
                <a:cs typeface="DM Sans"/>
                <a:sym typeface="DM Sans"/>
              </a:rPr>
              <a:t>Ejemplo aplicado: </a:t>
            </a:r>
            <a:endParaRPr b="1" sz="32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rPr b="1" lang="es" sz="3200">
                <a:solidFill>
                  <a:schemeClr val="dk1"/>
                </a:solidFill>
                <a:latin typeface="DM Sans"/>
                <a:ea typeface="DM Sans"/>
                <a:cs typeface="DM Sans"/>
                <a:sym typeface="DM Sans"/>
              </a:rPr>
              <a:t>recuperar estados previos</a:t>
            </a:r>
            <a:endParaRPr b="1" sz="3200">
              <a:solidFill>
                <a:schemeClr val="dk1"/>
              </a:solidFill>
              <a:latin typeface="DM Sans"/>
              <a:ea typeface="DM Sans"/>
              <a:cs typeface="DM Sans"/>
              <a:sym typeface="DM Sans"/>
            </a:endParaRPr>
          </a:p>
        </p:txBody>
      </p:sp>
      <p:sp>
        <p:nvSpPr>
          <p:cNvPr id="351" name="Google Shape;351;p51"/>
          <p:cNvSpPr txBox="1"/>
          <p:nvPr/>
        </p:nvSpPr>
        <p:spPr>
          <a:xfrm>
            <a:off x="475500" y="1768900"/>
            <a:ext cx="8193000" cy="282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let </a:t>
            </a:r>
            <a:r>
              <a:rPr lang="es" sz="1250">
                <a:solidFill>
                  <a:srgbClr val="BD93F9"/>
                </a:solidFill>
                <a:latin typeface="Courier New"/>
                <a:ea typeface="Courier New"/>
                <a:cs typeface="Courier New"/>
                <a:sym typeface="Courier New"/>
              </a:rPr>
              <a:t>usuario;</a:t>
            </a:r>
            <a:endParaRPr sz="125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let </a:t>
            </a:r>
            <a:r>
              <a:rPr lang="es" sz="1250">
                <a:solidFill>
                  <a:srgbClr val="BD93F9"/>
                </a:solidFill>
                <a:latin typeface="Courier New"/>
                <a:ea typeface="Courier New"/>
                <a:cs typeface="Courier New"/>
                <a:sym typeface="Courier New"/>
              </a:rPr>
              <a:t>usuarioEnLS </a:t>
            </a:r>
            <a:r>
              <a:rPr lang="es" sz="1250">
                <a:solidFill>
                  <a:srgbClr val="FF79C6"/>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JSON</a:t>
            </a:r>
            <a:r>
              <a:rPr lang="es" sz="1250">
                <a:solidFill>
                  <a:srgbClr val="F8F8F2"/>
                </a:solidFill>
                <a:latin typeface="Courier New"/>
                <a:ea typeface="Courier New"/>
                <a:cs typeface="Courier New"/>
                <a:sym typeface="Courier New"/>
              </a:rPr>
              <a:t>.</a:t>
            </a:r>
            <a:r>
              <a:rPr lang="es" sz="1250">
                <a:solidFill>
                  <a:srgbClr val="50FA7B"/>
                </a:solidFill>
                <a:latin typeface="Courier New"/>
                <a:ea typeface="Courier New"/>
                <a:cs typeface="Courier New"/>
                <a:sym typeface="Courier New"/>
              </a:rPr>
              <a:t>stringify</a:t>
            </a:r>
            <a:r>
              <a:rPr lang="es" sz="1250">
                <a:solidFill>
                  <a:srgbClr val="F8F8F2"/>
                </a:solidFill>
                <a:latin typeface="Courier New"/>
                <a:ea typeface="Courier New"/>
                <a:cs typeface="Courier New"/>
                <a:sym typeface="Courier New"/>
              </a:rPr>
              <a:t>(</a:t>
            </a:r>
            <a:r>
              <a:rPr lang="es" sz="1250">
                <a:solidFill>
                  <a:srgbClr val="BD93F9"/>
                </a:solidFill>
                <a:latin typeface="Courier New"/>
                <a:ea typeface="Courier New"/>
                <a:cs typeface="Courier New"/>
                <a:sym typeface="Courier New"/>
              </a:rPr>
              <a:t>localStorage</a:t>
            </a:r>
            <a:r>
              <a:rPr lang="es" sz="1250">
                <a:solidFill>
                  <a:srgbClr val="F8F8F2"/>
                </a:solidFill>
                <a:latin typeface="Courier New"/>
                <a:ea typeface="Courier New"/>
                <a:cs typeface="Courier New"/>
                <a:sym typeface="Courier New"/>
              </a:rPr>
              <a:t>.</a:t>
            </a:r>
            <a:r>
              <a:rPr lang="es" sz="1250">
                <a:solidFill>
                  <a:srgbClr val="50FA7B"/>
                </a:solidFill>
                <a:latin typeface="Courier New"/>
                <a:ea typeface="Courier New"/>
                <a:cs typeface="Courier New"/>
                <a:sym typeface="Courier New"/>
              </a:rPr>
              <a:t>getItem</a:t>
            </a:r>
            <a:r>
              <a:rPr lang="es" sz="1250">
                <a:solidFill>
                  <a:srgbClr val="F8F8F2"/>
                </a:solidFill>
                <a:latin typeface="Courier New"/>
                <a:ea typeface="Courier New"/>
                <a:cs typeface="Courier New"/>
                <a:sym typeface="Courier New"/>
              </a:rPr>
              <a:t>(</a:t>
            </a:r>
            <a:r>
              <a:rPr i="1" lang="es" sz="1250">
                <a:solidFill>
                  <a:srgbClr val="FFB86C"/>
                </a:solidFill>
                <a:latin typeface="Courier New"/>
                <a:ea typeface="Courier New"/>
                <a:cs typeface="Courier New"/>
                <a:sym typeface="Courier New"/>
              </a:rPr>
              <a:t>‘usuario’</a:t>
            </a:r>
            <a:r>
              <a:rPr lang="es" sz="1250">
                <a:solidFill>
                  <a:srgbClr val="F8F8F2"/>
                </a:solidFill>
                <a:latin typeface="Courier New"/>
                <a:ea typeface="Courier New"/>
                <a:cs typeface="Courier New"/>
                <a:sym typeface="Courier New"/>
              </a:rPr>
              <a:t>))</a:t>
            </a:r>
            <a:endParaRPr sz="125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6272A4"/>
                </a:solidFill>
                <a:latin typeface="Courier New"/>
                <a:ea typeface="Courier New"/>
                <a:cs typeface="Courier New"/>
                <a:sym typeface="Courier New"/>
              </a:rPr>
              <a:t>// Si había algo almacenado, lo recupero. Si no le pido un ingreso</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F79C6"/>
                </a:solidFill>
                <a:latin typeface="Courier New"/>
                <a:ea typeface="Courier New"/>
                <a:cs typeface="Courier New"/>
                <a:sym typeface="Courier New"/>
              </a:rPr>
              <a:t>if </a:t>
            </a:r>
            <a:r>
              <a:rPr lang="es" sz="1250">
                <a:solidFill>
                  <a:srgbClr val="F8F8F2"/>
                </a:solidFill>
                <a:latin typeface="Courier New"/>
                <a:ea typeface="Courier New"/>
                <a:cs typeface="Courier New"/>
                <a:sym typeface="Courier New"/>
              </a:rPr>
              <a:t>(</a:t>
            </a:r>
            <a:r>
              <a:rPr lang="es" sz="1250">
                <a:solidFill>
                  <a:srgbClr val="BD93F9"/>
                </a:solidFill>
                <a:latin typeface="Courier New"/>
                <a:ea typeface="Courier New"/>
                <a:cs typeface="Courier New"/>
                <a:sym typeface="Courier New"/>
              </a:rPr>
              <a:t>usuarioEnLS</a:t>
            </a:r>
            <a:r>
              <a:rPr lang="es"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8F8F2"/>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 </a:t>
            </a:r>
            <a:r>
              <a:rPr lang="es" sz="1250">
                <a:solidFill>
                  <a:srgbClr val="FF79C6"/>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usuarioEnLS</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8F8F2"/>
                </a:solidFill>
                <a:latin typeface="Courier New"/>
                <a:ea typeface="Courier New"/>
                <a:cs typeface="Courier New"/>
                <a:sym typeface="Courier New"/>
              </a:rPr>
              <a:t>}</a:t>
            </a:r>
            <a:r>
              <a:rPr lang="es" sz="1250">
                <a:solidFill>
                  <a:srgbClr val="FF79C6"/>
                </a:solidFill>
                <a:latin typeface="Courier New"/>
                <a:ea typeface="Courier New"/>
                <a:cs typeface="Courier New"/>
                <a:sym typeface="Courier New"/>
              </a:rPr>
              <a:t> else </a:t>
            </a:r>
            <a:r>
              <a:rPr lang="es" sz="1250">
                <a:solidFill>
                  <a:srgbClr val="FFFFFF"/>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FFFFF"/>
                </a:solidFill>
                <a:latin typeface="Courier New"/>
                <a:ea typeface="Courier New"/>
                <a:cs typeface="Courier New"/>
                <a:sym typeface="Courier New"/>
              </a:rPr>
              <a:t>    </a:t>
            </a:r>
            <a:r>
              <a:rPr lang="es" sz="1250">
                <a:solidFill>
                  <a:srgbClr val="BD93F9"/>
                </a:solidFill>
                <a:latin typeface="Courier New"/>
                <a:ea typeface="Courier New"/>
                <a:cs typeface="Courier New"/>
                <a:sym typeface="Courier New"/>
              </a:rPr>
              <a:t>usuario </a:t>
            </a:r>
            <a:r>
              <a:rPr lang="es" sz="1250">
                <a:solidFill>
                  <a:srgbClr val="FF79C6"/>
                </a:solidFill>
                <a:latin typeface="Courier New"/>
                <a:ea typeface="Courier New"/>
                <a:cs typeface="Courier New"/>
                <a:sym typeface="Courier New"/>
              </a:rPr>
              <a:t>= </a:t>
            </a:r>
            <a:r>
              <a:rPr lang="es" sz="1250">
                <a:solidFill>
                  <a:srgbClr val="50FA7B"/>
                </a:solidFill>
                <a:latin typeface="Courier New"/>
                <a:ea typeface="Courier New"/>
                <a:cs typeface="Courier New"/>
                <a:sym typeface="Courier New"/>
              </a:rPr>
              <a:t>prompt(</a:t>
            </a:r>
            <a:r>
              <a:rPr i="1" lang="es" sz="1250">
                <a:solidFill>
                  <a:srgbClr val="FFB86C"/>
                </a:solidFill>
                <a:latin typeface="Courier New"/>
                <a:ea typeface="Courier New"/>
                <a:cs typeface="Courier New"/>
                <a:sym typeface="Courier New"/>
              </a:rPr>
              <a:t>‘Ingrese su nombre de usuario’</a:t>
            </a:r>
            <a:r>
              <a:rPr lang="es" sz="1250">
                <a:solidFill>
                  <a:srgbClr val="50FA7B"/>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250">
                <a:solidFill>
                  <a:srgbClr val="FFFFFF"/>
                </a:solidFill>
                <a:latin typeface="Courier New"/>
                <a:ea typeface="Courier New"/>
                <a:cs typeface="Courier New"/>
                <a:sym typeface="Courier New"/>
              </a:rPr>
              <a:t>}</a:t>
            </a:r>
            <a:endParaRPr sz="12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txBox="1"/>
          <p:nvPr/>
        </p:nvSpPr>
        <p:spPr>
          <a:xfrm>
            <a:off x="475500" y="468275"/>
            <a:ext cx="8141100" cy="1126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400">
                <a:solidFill>
                  <a:schemeClr val="dk1"/>
                </a:solidFill>
                <a:latin typeface="DM Sans"/>
                <a:ea typeface="DM Sans"/>
                <a:cs typeface="DM Sans"/>
                <a:sym typeface="DM Sans"/>
              </a:rPr>
              <a:t>Ejemplo aplicado: almacenar array de objetos</a:t>
            </a:r>
            <a:endParaRPr b="1" sz="3400">
              <a:solidFill>
                <a:schemeClr val="dk1"/>
              </a:solidFill>
              <a:latin typeface="DM Sans"/>
              <a:ea typeface="DM Sans"/>
              <a:cs typeface="DM Sans"/>
              <a:sym typeface="DM Sans"/>
            </a:endParaRPr>
          </a:p>
        </p:txBody>
      </p:sp>
      <p:sp>
        <p:nvSpPr>
          <p:cNvPr id="357" name="Google Shape;357;p52"/>
          <p:cNvSpPr txBox="1"/>
          <p:nvPr/>
        </p:nvSpPr>
        <p:spPr>
          <a:xfrm>
            <a:off x="475500" y="1950950"/>
            <a:ext cx="8193000" cy="2640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let </a:t>
            </a:r>
            <a:r>
              <a:rPr lang="es" sz="1050">
                <a:solidFill>
                  <a:srgbClr val="BD93F9"/>
                </a:solidFill>
                <a:latin typeface="Courier New"/>
                <a:ea typeface="Courier New"/>
                <a:cs typeface="Courier New"/>
                <a:sym typeface="Courier New"/>
              </a:rPr>
              <a:t>carrito </a:t>
            </a:r>
            <a:r>
              <a:rPr lang="es" sz="1050">
                <a:solidFill>
                  <a:srgbClr val="FF79C6"/>
                </a:solidFill>
                <a:latin typeface="Courier New"/>
                <a:ea typeface="Courier New"/>
                <a:cs typeface="Courier New"/>
                <a:sym typeface="Courier New"/>
              </a:rPr>
              <a:t>= </a:t>
            </a:r>
            <a:r>
              <a:rPr lang="es" sz="1050">
                <a:solidFill>
                  <a:srgbClr val="FFFFFF"/>
                </a:solidFill>
                <a:latin typeface="Courier New"/>
                <a:ea typeface="Courier New"/>
                <a:cs typeface="Courier New"/>
                <a:sym typeface="Courier New"/>
              </a:rPr>
              <a:t>[]</a:t>
            </a:r>
            <a:endParaRPr sz="105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let </a:t>
            </a:r>
            <a:r>
              <a:rPr lang="es" sz="1050">
                <a:solidFill>
                  <a:srgbClr val="BD93F9"/>
                </a:solidFill>
                <a:latin typeface="Courier New"/>
                <a:ea typeface="Courier New"/>
                <a:cs typeface="Courier New"/>
                <a:sym typeface="Courier New"/>
              </a:rPr>
              <a:t>carritoEnLS </a:t>
            </a:r>
            <a:r>
              <a:rPr lang="es" sz="1050">
                <a:solidFill>
                  <a:srgbClr val="FF79C6"/>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JSON</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stringify</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localStorage</a:t>
            </a:r>
            <a:r>
              <a:rPr lang="es" sz="1050">
                <a:solidFill>
                  <a:srgbClr val="F8F8F2"/>
                </a:solidFill>
                <a:latin typeface="Courier New"/>
                <a:ea typeface="Courier New"/>
                <a:cs typeface="Courier New"/>
                <a:sym typeface="Courier New"/>
              </a:rPr>
              <a:t>.</a:t>
            </a:r>
            <a:r>
              <a:rPr lang="es" sz="1050">
                <a:solidFill>
                  <a:srgbClr val="50FA7B"/>
                </a:solidFill>
                <a:latin typeface="Courier New"/>
                <a:ea typeface="Courier New"/>
                <a:cs typeface="Courier New"/>
                <a:sym typeface="Courier New"/>
              </a:rPr>
              <a:t>getItem</a:t>
            </a:r>
            <a:r>
              <a:rPr lang="es" sz="1050">
                <a:solidFill>
                  <a:srgbClr val="F8F8F2"/>
                </a:solidFill>
                <a:latin typeface="Courier New"/>
                <a:ea typeface="Courier New"/>
                <a:cs typeface="Courier New"/>
                <a:sym typeface="Courier New"/>
              </a:rPr>
              <a:t>(</a:t>
            </a:r>
            <a:r>
              <a:rPr i="1" lang="es" sz="1050">
                <a:solidFill>
                  <a:srgbClr val="FFB86C"/>
                </a:solidFill>
                <a:latin typeface="Courier New"/>
                <a:ea typeface="Courier New"/>
                <a:cs typeface="Courier New"/>
                <a:sym typeface="Courier New"/>
              </a:rPr>
              <a:t>‘carrito’</a:t>
            </a:r>
            <a:r>
              <a:rPr lang="es" sz="1050">
                <a:solidFill>
                  <a:srgbClr val="F8F8F2"/>
                </a:solidFill>
                <a:latin typeface="Courier New"/>
                <a:ea typeface="Courier New"/>
                <a:cs typeface="Courier New"/>
                <a:sym typeface="Courier New"/>
              </a:rPr>
              <a:t>))</a:t>
            </a:r>
            <a:endParaRPr sz="105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Inicializo mi app con </a:t>
            </a:r>
            <a:r>
              <a:rPr i="1" lang="es" sz="1050">
                <a:solidFill>
                  <a:srgbClr val="6272A4"/>
                </a:solidFill>
                <a:latin typeface="Courier New"/>
                <a:ea typeface="Courier New"/>
                <a:cs typeface="Courier New"/>
                <a:sym typeface="Courier New"/>
              </a:rPr>
              <a:t>carrito</a:t>
            </a:r>
            <a:r>
              <a:rPr lang="es" sz="1050">
                <a:solidFill>
                  <a:srgbClr val="6272A4"/>
                </a:solidFill>
                <a:latin typeface="Courier New"/>
                <a:ea typeface="Courier New"/>
                <a:cs typeface="Courier New"/>
                <a:sym typeface="Courier New"/>
              </a:rPr>
              <a:t> como array vacío o con el registro que haya quedado en LS</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F79C6"/>
                </a:solidFill>
                <a:latin typeface="Courier New"/>
                <a:ea typeface="Courier New"/>
                <a:cs typeface="Courier New"/>
                <a:sym typeface="Courier New"/>
              </a:rPr>
              <a:t>if </a:t>
            </a:r>
            <a:r>
              <a:rPr lang="es" sz="1050">
                <a:solidFill>
                  <a:srgbClr val="F8F8F2"/>
                </a:solidFill>
                <a:latin typeface="Courier New"/>
                <a:ea typeface="Courier New"/>
                <a:cs typeface="Courier New"/>
                <a:sym typeface="Courier New"/>
              </a:rPr>
              <a:t>(</a:t>
            </a:r>
            <a:r>
              <a:rPr lang="es" sz="1050">
                <a:solidFill>
                  <a:srgbClr val="BD93F9"/>
                </a:solidFill>
                <a:latin typeface="Courier New"/>
                <a:ea typeface="Courier New"/>
                <a:cs typeface="Courier New"/>
                <a:sym typeface="Courier New"/>
              </a:rPr>
              <a:t>carritoEnLS </a:t>
            </a:r>
            <a:r>
              <a:rPr lang="es"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carrito </a:t>
            </a:r>
            <a:r>
              <a:rPr lang="es" sz="1050">
                <a:solidFill>
                  <a:srgbClr val="FF79C6"/>
                </a:solidFill>
                <a:latin typeface="Courier New"/>
                <a:ea typeface="Courier New"/>
                <a:cs typeface="Courier New"/>
                <a:sym typeface="Courier New"/>
              </a:rPr>
              <a:t>= </a:t>
            </a:r>
            <a:r>
              <a:rPr lang="es" sz="1050">
                <a:solidFill>
                  <a:srgbClr val="BD93F9"/>
                </a:solidFill>
                <a:latin typeface="Courier New"/>
                <a:ea typeface="Courier New"/>
                <a:cs typeface="Courier New"/>
                <a:sym typeface="Courier New"/>
              </a:rPr>
              <a:t>carritoEnLS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F8F8F2"/>
                </a:solidFill>
                <a:latin typeface="Courier New"/>
                <a:ea typeface="Courier New"/>
                <a:cs typeface="Courier New"/>
                <a:sym typeface="Courier New"/>
              </a:rPr>
              <a:t>}</a:t>
            </a:r>
            <a:endParaRPr sz="10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050">
                <a:solidFill>
                  <a:srgbClr val="6272A4"/>
                </a:solidFill>
                <a:latin typeface="Courier New"/>
                <a:ea typeface="Courier New"/>
                <a:cs typeface="Courier New"/>
                <a:sym typeface="Courier New"/>
              </a:rPr>
              <a:t>// Función que renderizaría el carrito</a:t>
            </a:r>
            <a:endParaRPr sz="10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i="1" lang="es" sz="1050">
                <a:solidFill>
                  <a:srgbClr val="EEFF41"/>
                </a:solidFill>
                <a:latin typeface="Courier New"/>
                <a:ea typeface="Courier New"/>
                <a:cs typeface="Courier New"/>
                <a:sym typeface="Courier New"/>
              </a:rPr>
              <a:t>renderCarrito( </a:t>
            </a:r>
            <a:r>
              <a:rPr lang="es" sz="1050">
                <a:solidFill>
                  <a:srgbClr val="BD93F9"/>
                </a:solidFill>
                <a:latin typeface="Courier New"/>
                <a:ea typeface="Courier New"/>
                <a:cs typeface="Courier New"/>
                <a:sym typeface="Courier New"/>
              </a:rPr>
              <a:t>carrito </a:t>
            </a:r>
            <a:r>
              <a:rPr i="1" lang="es" sz="1050">
                <a:solidFill>
                  <a:srgbClr val="EEFF41"/>
                </a:solidFill>
                <a:latin typeface="Courier New"/>
                <a:ea typeface="Courier New"/>
                <a:cs typeface="Courier New"/>
                <a:sym typeface="Courier New"/>
              </a:rPr>
              <a:t>) </a:t>
            </a:r>
            <a:endParaRPr i="1" sz="1050">
              <a:solidFill>
                <a:srgbClr val="EEFF41"/>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es"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63" name="Google Shape;363;p5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¡Vamos a practicar lo visto!</a:t>
            </a:r>
            <a:r>
              <a:rPr b="1" lang="es"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64" name="Google Shape;364;p53"/>
          <p:cNvGrpSpPr/>
          <p:nvPr/>
        </p:nvGrpSpPr>
        <p:grpSpPr>
          <a:xfrm>
            <a:off x="473351" y="619523"/>
            <a:ext cx="738900" cy="738900"/>
            <a:chOff x="473351" y="619523"/>
            <a:chExt cx="738900" cy="738900"/>
          </a:xfrm>
        </p:grpSpPr>
        <p:sp>
          <p:nvSpPr>
            <p:cNvPr id="365" name="Google Shape;365;p5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367" name="Google Shape;367;p53"/>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8"/>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a:t>
            </a:r>
            <a:r>
              <a:rPr b="1" lang="es" sz="3000">
                <a:solidFill>
                  <a:srgbClr val="EAFF6A"/>
                </a:solidFill>
                <a:latin typeface="DM Sans"/>
                <a:ea typeface="DM Sans"/>
                <a:cs typeface="DM Sans"/>
                <a:sym typeface="DM Sans"/>
              </a:rPr>
              <a:t> </a:t>
            </a:r>
            <a:r>
              <a:rPr b="1" lang="es" sz="3000">
                <a:solidFill>
                  <a:srgbClr val="EAFF6A"/>
                </a:solidFill>
                <a:latin typeface="DM Sans"/>
                <a:ea typeface="DM Sans"/>
                <a:cs typeface="DM Sans"/>
                <a:sym typeface="DM Sans"/>
              </a:rPr>
              <a:t>de la clase</a:t>
            </a:r>
            <a:endParaRPr b="1" sz="3000">
              <a:solidFill>
                <a:srgbClr val="EAFF6A"/>
              </a:solidFill>
              <a:latin typeface="DM Sans"/>
              <a:ea typeface="DM Sans"/>
              <a:cs typeface="DM Sans"/>
              <a:sym typeface="DM Sans"/>
            </a:endParaRPr>
          </a:p>
        </p:txBody>
      </p:sp>
      <p:pic>
        <p:nvPicPr>
          <p:cNvPr id="68" name="Google Shape;68;p18"/>
          <p:cNvPicPr preferRelativeResize="0"/>
          <p:nvPr/>
        </p:nvPicPr>
        <p:blipFill>
          <a:blip r:embed="rId3">
            <a:alphaModFix/>
          </a:blip>
          <a:stretch>
            <a:fillRect/>
          </a:stretch>
        </p:blipFill>
        <p:spPr>
          <a:xfrm>
            <a:off x="2172438" y="1545313"/>
            <a:ext cx="196975" cy="196975"/>
          </a:xfrm>
          <a:prstGeom prst="rect">
            <a:avLst/>
          </a:prstGeom>
          <a:noFill/>
          <a:ln>
            <a:noFill/>
          </a:ln>
        </p:spPr>
      </p:pic>
      <p:sp>
        <p:nvSpPr>
          <p:cNvPr id="69" name="Google Shape;69;p18"/>
          <p:cNvSpPr txBox="1"/>
          <p:nvPr/>
        </p:nvSpPr>
        <p:spPr>
          <a:xfrm>
            <a:off x="2690561" y="14516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Storage</a:t>
            </a:r>
            <a:endParaRPr sz="1350">
              <a:solidFill>
                <a:schemeClr val="lt1"/>
              </a:solidFill>
              <a:latin typeface="DM Sans"/>
              <a:ea typeface="DM Sans"/>
              <a:cs typeface="DM Sans"/>
              <a:sym typeface="DM Sans"/>
            </a:endParaRPr>
          </a:p>
        </p:txBody>
      </p:sp>
      <p:pic>
        <p:nvPicPr>
          <p:cNvPr id="70" name="Google Shape;70;p18"/>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71" name="Google Shape;71;p18"/>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Identificar y diferenciar localStorage y sessionStorage.</a:t>
            </a:r>
            <a:endParaRPr sz="1350">
              <a:solidFill>
                <a:schemeClr val="lt1"/>
              </a:solidFill>
              <a:latin typeface="DM Sans"/>
              <a:ea typeface="DM Sans"/>
              <a:cs typeface="DM Sans"/>
              <a:sym typeface="DM Sans"/>
            </a:endParaRPr>
          </a:p>
        </p:txBody>
      </p:sp>
      <p:pic>
        <p:nvPicPr>
          <p:cNvPr id="72" name="Google Shape;72;p18"/>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73" name="Google Shape;73;p18"/>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Definir JSON </a:t>
            </a:r>
            <a:r>
              <a:rPr lang="es" sz="1350">
                <a:solidFill>
                  <a:schemeClr val="lt1"/>
                </a:solidFill>
                <a:latin typeface="DM Sans"/>
                <a:ea typeface="DM Sans"/>
                <a:cs typeface="DM Sans"/>
                <a:sym typeface="DM Sans"/>
              </a:rPr>
              <a:t>y entender su alcance y utilidad en cada situación.</a:t>
            </a:r>
            <a:endParaRPr sz="1350">
              <a:solidFill>
                <a:schemeClr val="lt1"/>
              </a:solidFill>
              <a:latin typeface="DM Sans"/>
              <a:ea typeface="DM Sans"/>
              <a:cs typeface="DM Sans"/>
              <a:sym typeface="DM Sans"/>
            </a:endParaRPr>
          </a:p>
        </p:txBody>
      </p:sp>
      <p:cxnSp>
        <p:nvCxnSpPr>
          <p:cNvPr id="74" name="Google Shape;74;p18"/>
          <p:cNvCxnSpPr>
            <a:stCxn id="68" idx="2"/>
            <a:endCxn id="70" idx="0"/>
          </p:cNvCxnSpPr>
          <p:nvPr/>
        </p:nvCxnSpPr>
        <p:spPr>
          <a:xfrm flipH="1" rot="-5400000">
            <a:off x="2052975" y="1960237"/>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cxnSp>
        <p:nvCxnSpPr>
          <p:cNvPr id="75" name="Google Shape;75;p18"/>
          <p:cNvCxnSpPr>
            <a:stCxn id="70" idx="2"/>
            <a:endCxn id="72"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JSON: otros puntos a tener en cuenta</a:t>
            </a:r>
            <a:endParaRPr b="1" sz="4000">
              <a:solidFill>
                <a:schemeClr val="dk1"/>
              </a:solidFill>
              <a:latin typeface="DM Sans"/>
              <a:ea typeface="DM Sans"/>
              <a:cs typeface="DM Sans"/>
              <a:sym typeface="DM Sans"/>
            </a:endParaRPr>
          </a:p>
        </p:txBody>
      </p:sp>
      <p:cxnSp>
        <p:nvCxnSpPr>
          <p:cNvPr id="373" name="Google Shape;373;p54"/>
          <p:cNvCxnSpPr/>
          <p:nvPr/>
        </p:nvCxnSpPr>
        <p:spPr>
          <a:xfrm flipH="1" rot="10800000">
            <a:off x="1677400" y="2400483"/>
            <a:ext cx="1200" cy="249900"/>
          </a:xfrm>
          <a:prstGeom prst="straightConnector1">
            <a:avLst/>
          </a:prstGeom>
          <a:noFill/>
          <a:ln cap="flat" cmpd="sng" w="9525">
            <a:solidFill>
              <a:srgbClr val="595959"/>
            </a:solidFill>
            <a:prstDash val="solid"/>
            <a:round/>
            <a:headEnd len="med" w="med" type="none"/>
            <a:tailEnd len="med" w="med" type="none"/>
          </a:ln>
        </p:spPr>
      </p:cxnSp>
      <p:cxnSp>
        <p:nvCxnSpPr>
          <p:cNvPr id="374" name="Google Shape;374;p54"/>
          <p:cNvCxnSpPr/>
          <p:nvPr/>
        </p:nvCxnSpPr>
        <p:spPr>
          <a:xfrm flipH="1" rot="10800000">
            <a:off x="3612953" y="2400483"/>
            <a:ext cx="1200" cy="249900"/>
          </a:xfrm>
          <a:prstGeom prst="straightConnector1">
            <a:avLst/>
          </a:prstGeom>
          <a:noFill/>
          <a:ln cap="flat" cmpd="sng" w="9525">
            <a:solidFill>
              <a:srgbClr val="595959"/>
            </a:solidFill>
            <a:prstDash val="solid"/>
            <a:round/>
            <a:headEnd len="med" w="med" type="none"/>
            <a:tailEnd len="med" w="med" type="none"/>
          </a:ln>
        </p:spPr>
      </p:cxnSp>
      <p:cxnSp>
        <p:nvCxnSpPr>
          <p:cNvPr id="375" name="Google Shape;375;p54"/>
          <p:cNvCxnSpPr/>
          <p:nvPr/>
        </p:nvCxnSpPr>
        <p:spPr>
          <a:xfrm flipH="1" rot="10800000">
            <a:off x="7424708" y="2400483"/>
            <a:ext cx="1200" cy="249900"/>
          </a:xfrm>
          <a:prstGeom prst="straightConnector1">
            <a:avLst/>
          </a:prstGeom>
          <a:noFill/>
          <a:ln cap="flat" cmpd="sng" w="9525">
            <a:solidFill>
              <a:srgbClr val="595959"/>
            </a:solidFill>
            <a:prstDash val="solid"/>
            <a:round/>
            <a:headEnd len="med" w="med" type="none"/>
            <a:tailEnd len="med" w="med" type="none"/>
          </a:ln>
        </p:spPr>
      </p:cxnSp>
      <p:sp>
        <p:nvSpPr>
          <p:cNvPr id="376" name="Google Shape;376;p54"/>
          <p:cNvSpPr/>
          <p:nvPr/>
        </p:nvSpPr>
        <p:spPr>
          <a:xfrm>
            <a:off x="834037" y="2684761"/>
            <a:ext cx="1688400" cy="1906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100">
                <a:solidFill>
                  <a:srgbClr val="000000"/>
                </a:solidFill>
                <a:latin typeface="DM Sans"/>
                <a:ea typeface="DM Sans"/>
                <a:cs typeface="DM Sans"/>
                <a:sym typeface="DM Sans"/>
              </a:rPr>
              <a:t>Las datos en formato JSON se pueden almacenar en archivos externos </a:t>
            </a:r>
            <a:r>
              <a:rPr b="1" lang="es" sz="1100">
                <a:solidFill>
                  <a:srgbClr val="000000"/>
                </a:solidFill>
                <a:latin typeface="DM Sans"/>
                <a:ea typeface="DM Sans"/>
                <a:cs typeface="DM Sans"/>
                <a:sym typeface="DM Sans"/>
              </a:rPr>
              <a:t>.json</a:t>
            </a:r>
            <a:r>
              <a:rPr lang="es" sz="1100">
                <a:solidFill>
                  <a:srgbClr val="000000"/>
                </a:solidFill>
                <a:latin typeface="DM Sans"/>
                <a:ea typeface="DM Sans"/>
                <a:cs typeface="DM Sans"/>
                <a:sym typeface="DM Sans"/>
              </a:rPr>
              <a:t>. Exemplo: datos.json</a:t>
            </a:r>
            <a:endParaRPr sz="1100">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1" sz="1100">
              <a:solidFill>
                <a:srgbClr val="222222"/>
              </a:solidFill>
              <a:latin typeface="Helvetica Neue"/>
              <a:ea typeface="Helvetica Neue"/>
              <a:cs typeface="Helvetica Neue"/>
              <a:sym typeface="Helvetica Neue"/>
            </a:endParaRPr>
          </a:p>
        </p:txBody>
      </p:sp>
      <p:sp>
        <p:nvSpPr>
          <p:cNvPr id="377" name="Google Shape;377;p54"/>
          <p:cNvSpPr/>
          <p:nvPr/>
        </p:nvSpPr>
        <p:spPr>
          <a:xfrm>
            <a:off x="2753498" y="2684759"/>
            <a:ext cx="1688400" cy="1906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s" sz="1100">
                <a:solidFill>
                  <a:srgbClr val="000000"/>
                </a:solidFill>
                <a:latin typeface="DM Sans"/>
                <a:ea typeface="DM Sans"/>
                <a:cs typeface="DM Sans"/>
                <a:sym typeface="DM Sans"/>
              </a:rPr>
              <a:t>JSON es sólo un formato de datos -  contiene sólo </a:t>
            </a:r>
            <a:r>
              <a:rPr b="1" lang="es" sz="1100">
                <a:solidFill>
                  <a:srgbClr val="000000"/>
                </a:solidFill>
                <a:latin typeface="DM Sans"/>
                <a:ea typeface="DM Sans"/>
                <a:cs typeface="DM Sans"/>
                <a:sym typeface="DM Sans"/>
              </a:rPr>
              <a:t>propiedades</a:t>
            </a:r>
            <a:r>
              <a:rPr lang="es" sz="1100">
                <a:solidFill>
                  <a:srgbClr val="000000"/>
                </a:solidFill>
                <a:latin typeface="DM Sans"/>
                <a:ea typeface="DM Sans"/>
                <a:cs typeface="DM Sans"/>
                <a:sym typeface="DM Sans"/>
              </a:rPr>
              <a:t>, no métodos.</a:t>
            </a:r>
            <a:endParaRPr sz="1100">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1" sz="1100">
              <a:solidFill>
                <a:srgbClr val="222222"/>
              </a:solidFill>
              <a:latin typeface="Helvetica Neue"/>
              <a:ea typeface="Helvetica Neue"/>
              <a:cs typeface="Helvetica Neue"/>
              <a:sym typeface="Helvetica Neue"/>
            </a:endParaRPr>
          </a:p>
        </p:txBody>
      </p:sp>
      <p:sp>
        <p:nvSpPr>
          <p:cNvPr id="378" name="Google Shape;378;p54"/>
          <p:cNvSpPr/>
          <p:nvPr/>
        </p:nvSpPr>
        <p:spPr>
          <a:xfrm>
            <a:off x="4672967" y="2684745"/>
            <a:ext cx="1688400" cy="1906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050">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lang="es" sz="1050">
                <a:solidFill>
                  <a:srgbClr val="000000"/>
                </a:solidFill>
                <a:latin typeface="DM Sans"/>
                <a:ea typeface="DM Sans"/>
                <a:cs typeface="DM Sans"/>
                <a:sym typeface="DM Sans"/>
              </a:rPr>
              <a:t>Una coma o dos puntos mal ubicados pueden producir que un archivo JSON no funcione. Se debe ser cuidadoso para validar cualquier dato que se quiera utilizar. </a:t>
            </a:r>
            <a:r>
              <a:rPr lang="es" sz="1050" u="sng">
                <a:solidFill>
                  <a:schemeClr val="accent5"/>
                </a:solidFill>
                <a:latin typeface="DM Sans"/>
                <a:ea typeface="DM Sans"/>
                <a:cs typeface="DM Sans"/>
                <a:sym typeface="DM Sans"/>
                <a:hlinkClick r:id="rId3">
                  <a:extLst>
                    <a:ext uri="{A12FA001-AC4F-418D-AE19-62706E023703}">
                      <ahyp:hlinkClr val="tx"/>
                    </a:ext>
                  </a:extLst>
                </a:hlinkClick>
              </a:rPr>
              <a:t>https://jsonformatter.curiousconcept.com/</a:t>
            </a:r>
            <a:endParaRPr sz="1050">
              <a:solidFill>
                <a:schemeClr val="accent5"/>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t/>
            </a:r>
            <a:endParaRPr b="1" sz="1100">
              <a:solidFill>
                <a:srgbClr val="222222"/>
              </a:solidFill>
              <a:latin typeface="Helvetica Neue"/>
              <a:ea typeface="Helvetica Neue"/>
              <a:cs typeface="Helvetica Neue"/>
              <a:sym typeface="Helvetica Neue"/>
            </a:endParaRPr>
          </a:p>
        </p:txBody>
      </p:sp>
      <p:sp>
        <p:nvSpPr>
          <p:cNvPr id="379" name="Google Shape;379;p54"/>
          <p:cNvSpPr/>
          <p:nvPr/>
        </p:nvSpPr>
        <p:spPr>
          <a:xfrm>
            <a:off x="6565351" y="2684805"/>
            <a:ext cx="1688400" cy="1906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t/>
            </a:r>
            <a:endParaRPr sz="11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rPr lang="es" sz="1100">
                <a:solidFill>
                  <a:srgbClr val="000000"/>
                </a:solidFill>
                <a:latin typeface="Helvetica Neue Light"/>
                <a:ea typeface="Helvetica Neue Light"/>
                <a:cs typeface="Helvetica Neue Light"/>
                <a:sym typeface="Helvetica Neue Light"/>
              </a:rPr>
              <a:t>A diferencia del código JavaScript en que las propiedades del objeto pueden no estar entre comillas, en JSON sólo las cadenas entre comillas pueden ser utilizadas como propiedades.</a:t>
            </a:r>
            <a:endParaRPr sz="1100">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100"/>
              <a:buFont typeface="Arial"/>
              <a:buNone/>
            </a:pPr>
            <a:r>
              <a:t/>
            </a:r>
            <a:endParaRPr b="1" sz="1100">
              <a:latin typeface="Helvetica Neue"/>
              <a:ea typeface="Helvetica Neue"/>
              <a:cs typeface="Helvetica Neue"/>
              <a:sym typeface="Helvetica Neue"/>
            </a:endParaRPr>
          </a:p>
        </p:txBody>
      </p:sp>
      <p:cxnSp>
        <p:nvCxnSpPr>
          <p:cNvPr id="380" name="Google Shape;380;p54"/>
          <p:cNvCxnSpPr/>
          <p:nvPr/>
        </p:nvCxnSpPr>
        <p:spPr>
          <a:xfrm flipH="1" rot="10800000">
            <a:off x="5548481" y="2400483"/>
            <a:ext cx="1200" cy="249900"/>
          </a:xfrm>
          <a:prstGeom prst="straightConnector1">
            <a:avLst/>
          </a:prstGeom>
          <a:noFill/>
          <a:ln cap="flat" cmpd="sng" w="9525">
            <a:solidFill>
              <a:srgbClr val="595959"/>
            </a:solidFill>
            <a:prstDash val="solid"/>
            <a:round/>
            <a:headEnd len="med" w="med" type="none"/>
            <a:tailEnd len="med" w="med" type="none"/>
          </a:ln>
        </p:spPr>
      </p:cxnSp>
      <p:cxnSp>
        <p:nvCxnSpPr>
          <p:cNvPr id="381" name="Google Shape;381;p54"/>
          <p:cNvCxnSpPr/>
          <p:nvPr/>
        </p:nvCxnSpPr>
        <p:spPr>
          <a:xfrm>
            <a:off x="1678535" y="2397774"/>
            <a:ext cx="5731500" cy="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nvSpPr>
        <p:spPr>
          <a:xfrm>
            <a:off x="1461300" y="72142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¡Hands on!</a:t>
            </a:r>
            <a:endParaRPr b="1" sz="3500">
              <a:solidFill>
                <a:schemeClr val="lt1"/>
              </a:solidFill>
              <a:latin typeface="DM Sans"/>
              <a:ea typeface="DM Sans"/>
              <a:cs typeface="DM Sans"/>
              <a:sym typeface="DM Sans"/>
            </a:endParaRPr>
          </a:p>
        </p:txBody>
      </p:sp>
      <p:pic>
        <p:nvPicPr>
          <p:cNvPr id="387" name="Google Shape;387;p55"/>
          <p:cNvPicPr preferRelativeResize="0"/>
          <p:nvPr/>
        </p:nvPicPr>
        <p:blipFill>
          <a:blip r:embed="rId3">
            <a:alphaModFix/>
          </a:blip>
          <a:stretch>
            <a:fillRect/>
          </a:stretch>
        </p:blipFill>
        <p:spPr>
          <a:xfrm>
            <a:off x="3051950" y="1463600"/>
            <a:ext cx="3040100" cy="2939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grpSp>
        <p:nvGrpSpPr>
          <p:cNvPr id="392" name="Google Shape;392;p56"/>
          <p:cNvGrpSpPr/>
          <p:nvPr/>
        </p:nvGrpSpPr>
        <p:grpSpPr>
          <a:xfrm>
            <a:off x="4202556" y="994173"/>
            <a:ext cx="738900" cy="738900"/>
            <a:chOff x="974706" y="2467173"/>
            <a:chExt cx="738900" cy="738900"/>
          </a:xfrm>
        </p:grpSpPr>
        <p:sp>
          <p:nvSpPr>
            <p:cNvPr id="393" name="Google Shape;393;p5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5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395" name="Google Shape;395;p56"/>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Ejercitar JSON y Storage</a:t>
            </a:r>
            <a:endParaRPr b="1" sz="4000">
              <a:solidFill>
                <a:schemeClr val="dk1"/>
              </a:solidFill>
              <a:highlight>
                <a:srgbClr val="EAFF6A"/>
              </a:highlight>
              <a:latin typeface="DM Sans"/>
              <a:ea typeface="DM Sans"/>
              <a:cs typeface="DM Sans"/>
              <a:sym typeface="DM Sans"/>
            </a:endParaRPr>
          </a:p>
        </p:txBody>
      </p:sp>
      <p:sp>
        <p:nvSpPr>
          <p:cNvPr id="396" name="Google Shape;396;p5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25/30 minutos</a:t>
            </a:r>
            <a:endParaRPr b="1" sz="2000">
              <a:solidFill>
                <a:srgbClr val="83AEFB"/>
              </a:solidFill>
              <a:latin typeface="DM Sans"/>
              <a:ea typeface="DM Sans"/>
              <a:cs typeface="DM Sans"/>
              <a:sym typeface="DM Sans"/>
            </a:endParaRPr>
          </a:p>
        </p:txBody>
      </p:sp>
      <p:sp>
        <p:nvSpPr>
          <p:cNvPr id="397" name="Google Shape;397;p56"/>
          <p:cNvSpPr txBox="1"/>
          <p:nvPr/>
        </p:nvSpPr>
        <p:spPr>
          <a:xfrm>
            <a:off x="1022200" y="2947513"/>
            <a:ext cx="71694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s" sz="1700">
                <a:solidFill>
                  <a:srgbClr val="999999"/>
                </a:solidFill>
                <a:latin typeface="DM Sans"/>
                <a:ea typeface="DM Sans"/>
                <a:cs typeface="DM Sans"/>
                <a:sym typeface="DM Sans"/>
              </a:rPr>
              <a:t>¡Llevemos lo visto hasta el momento a la acción!</a:t>
            </a:r>
            <a:endParaRPr sz="17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rPr lang="es" sz="1700">
                <a:solidFill>
                  <a:srgbClr val="999999"/>
                </a:solidFill>
                <a:latin typeface="DM Sans"/>
                <a:ea typeface="DM Sans"/>
                <a:cs typeface="DM Sans"/>
                <a:sym typeface="DM Sans"/>
              </a:rPr>
              <a:t>Les proponemos que de manera individual realicen la siguiente actividad.</a:t>
            </a:r>
            <a:endParaRPr sz="1700">
              <a:solidFill>
                <a:srgbClr val="999999"/>
              </a:solidFill>
              <a:latin typeface="DM Sans"/>
              <a:ea typeface="DM Sans"/>
              <a:cs typeface="DM Sans"/>
              <a:sym typeface="DM Sans"/>
            </a:endParaRPr>
          </a:p>
          <a:p>
            <a:pPr indent="0" lvl="0" marL="0" rtl="0" algn="ctr">
              <a:spcBef>
                <a:spcPts val="0"/>
              </a:spcBef>
              <a:spcAft>
                <a:spcPts val="0"/>
              </a:spcAft>
              <a:buClr>
                <a:schemeClr val="dk1"/>
              </a:buClr>
              <a:buSzPts val="1100"/>
              <a:buFont typeface="Arial"/>
              <a:buNone/>
            </a:pPr>
            <a:r>
              <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grpSp>
        <p:nvGrpSpPr>
          <p:cNvPr id="402" name="Google Shape;402;p57"/>
          <p:cNvGrpSpPr/>
          <p:nvPr/>
        </p:nvGrpSpPr>
        <p:grpSpPr>
          <a:xfrm>
            <a:off x="457347" y="468297"/>
            <a:ext cx="431074" cy="431074"/>
            <a:chOff x="974706" y="2467173"/>
            <a:chExt cx="738900" cy="738900"/>
          </a:xfrm>
        </p:grpSpPr>
        <p:sp>
          <p:nvSpPr>
            <p:cNvPr id="403" name="Google Shape;403;p5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4" name="Google Shape;404;p5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405" name="Google Shape;405;p57"/>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Ejercitar JSON y Storage</a:t>
            </a:r>
            <a:endParaRPr b="1" sz="4000">
              <a:solidFill>
                <a:schemeClr val="dk1"/>
              </a:solidFill>
              <a:latin typeface="DM Sans"/>
              <a:ea typeface="DM Sans"/>
              <a:cs typeface="DM Sans"/>
              <a:sym typeface="DM Sans"/>
            </a:endParaRPr>
          </a:p>
        </p:txBody>
      </p:sp>
      <p:pic>
        <p:nvPicPr>
          <p:cNvPr id="406" name="Google Shape;406;p5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07" name="Google Shape;407;p57"/>
          <p:cNvSpPr txBox="1"/>
          <p:nvPr/>
        </p:nvSpPr>
        <p:spPr>
          <a:xfrm>
            <a:off x="501450" y="2557125"/>
            <a:ext cx="5958900" cy="25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Realiza un algoritmo que almacene información en Storage y guarde un array de objetos en formato JSON.</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latin typeface="DM Sans"/>
                <a:ea typeface="DM Sans"/>
                <a:cs typeface="DM Sans"/>
                <a:sym typeface="DM Sans"/>
              </a:rPr>
              <a:t>Deberá cumplir los siguientes requisitos:</a:t>
            </a:r>
            <a:endParaRPr sz="1200">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latin typeface="DM Sans"/>
                <a:ea typeface="DM Sans"/>
                <a:cs typeface="DM Sans"/>
                <a:sym typeface="DM Sans"/>
              </a:rPr>
              <a:t>Almacenar en Storage información ingresada por el usuario. Puede ser un texto, números, o combinación. Luego mostrarla mediante alert o console.</a:t>
            </a:r>
            <a:endParaRPr sz="1200">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rPr lang="es" sz="1200">
                <a:latin typeface="DM Sans"/>
                <a:ea typeface="DM Sans"/>
                <a:cs typeface="DM Sans"/>
                <a:sym typeface="DM Sans"/>
              </a:rPr>
              <a:t>Declarar un array de objetos (literales, con funciòn constructora o con clases) y almacenar el array en formato JSON en el storage.</a:t>
            </a:r>
            <a:endParaRPr sz="1200">
              <a:latin typeface="DM Sans"/>
              <a:ea typeface="DM Sans"/>
              <a:cs typeface="DM Sans"/>
              <a:sym typeface="DM Sans"/>
            </a:endParaRPr>
          </a:p>
          <a:p>
            <a:pPr indent="-304800" lvl="0" marL="457200" rtl="0" algn="l">
              <a:spcBef>
                <a:spcPts val="0"/>
              </a:spcBef>
              <a:spcAft>
                <a:spcPts val="0"/>
              </a:spcAft>
              <a:buClr>
                <a:schemeClr val="accent4"/>
              </a:buClr>
              <a:buSzPts val="1200"/>
              <a:buFont typeface="DM Sans"/>
              <a:buChar char="✓"/>
            </a:pPr>
            <a:r>
              <a:t/>
            </a:r>
            <a:endParaRPr sz="12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200">
                <a:latin typeface="DM Sans"/>
                <a:ea typeface="DM Sans"/>
                <a:cs typeface="DM Sans"/>
                <a:sym typeface="DM Sans"/>
              </a:rPr>
              <a:t>Cuentas con 25 minutos para hacer la actividad.</a:t>
            </a:r>
            <a:endParaRPr sz="120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408" name="Google Shape;408;p5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a:t>
            </a:r>
            <a:r>
              <a:rPr lang="es" sz="1600">
                <a:solidFill>
                  <a:schemeClr val="dk1"/>
                </a:solidFill>
                <a:latin typeface="DM Sans"/>
                <a:ea typeface="DM Sans"/>
                <a:cs typeface="DM Sans"/>
                <a:sym typeface="DM Sans"/>
              </a:rPr>
              <a:t> EN CLASE</a:t>
            </a:r>
            <a:endParaRPr>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grpSp>
        <p:nvGrpSpPr>
          <p:cNvPr id="418" name="Google Shape;418;p59"/>
          <p:cNvGrpSpPr/>
          <p:nvPr/>
        </p:nvGrpSpPr>
        <p:grpSpPr>
          <a:xfrm>
            <a:off x="473370" y="619431"/>
            <a:ext cx="738905" cy="738905"/>
            <a:chOff x="575612" y="1950748"/>
            <a:chExt cx="431100" cy="431100"/>
          </a:xfrm>
        </p:grpSpPr>
        <p:sp>
          <p:nvSpPr>
            <p:cNvPr id="419" name="Google Shape;419;p5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0" name="Google Shape;420;p5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21" name="Google Shape;421;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22" name="Google Shape;422;p59"/>
          <p:cNvSpPr txBox="1"/>
          <p:nvPr/>
        </p:nvSpPr>
        <p:spPr>
          <a:xfrm>
            <a:off x="473350" y="1626100"/>
            <a:ext cx="7717500" cy="30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¿Te gustaría comprobar tus conocimientos de la clase?</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Para el profesor:</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Acceder a la carpeta “Quizzes” de la camada.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Ingresar al formulario de la clase.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Pulsar el botón “Invitar”. </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Copiar el enlace.</a:t>
            </a:r>
            <a:endParaRPr sz="900">
              <a:solidFill>
                <a:srgbClr val="B7B7B7"/>
              </a:solidFill>
              <a:latin typeface="DM Sans"/>
              <a:ea typeface="DM Sans"/>
              <a:cs typeface="DM Sans"/>
              <a:sym typeface="DM Sans"/>
            </a:endParaRPr>
          </a:p>
          <a:p>
            <a:pPr indent="0" lvl="0" marL="0" rtl="0" algn="l">
              <a:spcBef>
                <a:spcPts val="0"/>
              </a:spcBef>
              <a:spcAft>
                <a:spcPts val="0"/>
              </a:spcAft>
              <a:buNone/>
            </a:pPr>
            <a:r>
              <a:rPr lang="es" sz="900">
                <a:solidFill>
                  <a:srgbClr val="B7B7B7"/>
                </a:solidFill>
                <a:latin typeface="DM Sans"/>
                <a:ea typeface="DM Sans"/>
                <a:cs typeface="DM Sans"/>
                <a:sym typeface="DM Sans"/>
              </a:rPr>
              <a:t>Compartir el enlace a los alumnos a través del chat.</a:t>
            </a:r>
            <a:endParaRPr sz="2400">
              <a:solidFill>
                <a:srgbClr val="B7B7B7"/>
              </a:solidFill>
              <a:latin typeface="DM Sans"/>
              <a:ea typeface="DM Sans"/>
              <a:cs typeface="DM Sans"/>
              <a:sym typeface="DM Sans"/>
            </a:endParaRPr>
          </a:p>
        </p:txBody>
      </p:sp>
      <p:sp>
        <p:nvSpPr>
          <p:cNvPr id="423" name="Google Shape;423;p59"/>
          <p:cNvSpPr txBox="1"/>
          <p:nvPr/>
        </p:nvSpPr>
        <p:spPr>
          <a:xfrm>
            <a:off x="473350" y="2099125"/>
            <a:ext cx="7169400" cy="14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Te compartimos a través del chat de Zoom</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el enlace a un breve quiz de tarea.</a:t>
            </a:r>
            <a:endParaRPr sz="2000">
              <a:solidFill>
                <a:schemeClr val="accent5"/>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 </a:t>
            </a:r>
            <a:endParaRPr sz="2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6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429" name="Google Shape;429;p60"/>
          <p:cNvGrpSpPr/>
          <p:nvPr/>
        </p:nvGrpSpPr>
        <p:grpSpPr>
          <a:xfrm>
            <a:off x="457358" y="468285"/>
            <a:ext cx="431074" cy="431074"/>
            <a:chOff x="4202550" y="994173"/>
            <a:chExt cx="738900" cy="738900"/>
          </a:xfrm>
        </p:grpSpPr>
        <p:sp>
          <p:nvSpPr>
            <p:cNvPr id="430" name="Google Shape;430;p6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431" name="Google Shape;431;p6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432" name="Google Shape;432;p6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433" name="Google Shape;433;p60"/>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434" name="Google Shape;434;p60"/>
          <p:cNvSpPr txBox="1"/>
          <p:nvPr/>
        </p:nvSpPr>
        <p:spPr>
          <a:xfrm>
            <a:off x="457350" y="1725800"/>
            <a:ext cx="3834600" cy="217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LocalStorage, sessionStorage</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chemeClr val="hlink"/>
                </a:solidFill>
                <a:latin typeface="DM Sans"/>
                <a:ea typeface="DM Sans"/>
                <a:cs typeface="DM Sans"/>
                <a:sym typeface="DM Sans"/>
                <a:hlinkClick r:id="rId4"/>
              </a:rPr>
              <a:t>Javascript.info</a:t>
            </a:r>
            <a:r>
              <a:rPr lang="es"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JSON </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5"/>
              </a:rPr>
              <a:t>GitBooks. El formato JSON</a:t>
            </a:r>
            <a:r>
              <a:rPr lang="es" sz="1350" u="sng">
                <a:solidFill>
                  <a:schemeClr val="hlink"/>
                </a:solidFill>
                <a:latin typeface="DM Sans"/>
                <a:ea typeface="DM Sans"/>
                <a:cs typeface="DM Sans"/>
                <a:sym typeface="DM Sans"/>
                <a:hlinkClick r:id="rId6"/>
              </a:rPr>
              <a:t> </a:t>
            </a:r>
            <a:endParaRPr sz="1350" u="sng">
              <a:solidFill>
                <a:schemeClr val="accent5"/>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7"/>
              </a:rPr>
              <a:t>JSON Formatter</a:t>
            </a:r>
            <a:r>
              <a:rPr lang="es" sz="1350" u="sng">
                <a:solidFill>
                  <a:schemeClr val="hlink"/>
                </a:solidFill>
                <a:latin typeface="DM Sans"/>
                <a:ea typeface="DM Sans"/>
                <a:cs typeface="DM Sans"/>
                <a:sym typeface="DM Sans"/>
                <a:hlinkClick r:id="rId8"/>
              </a:rPr>
              <a:t> </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9"/>
              </a:rPr>
              <a:t>Generador JSON</a:t>
            </a:r>
            <a:endParaRPr sz="1350" u="sng">
              <a:solidFill>
                <a:schemeClr val="accent5"/>
              </a:solidFill>
              <a:latin typeface="DM Sans"/>
              <a:ea typeface="DM Sans"/>
              <a:cs typeface="DM Sans"/>
              <a:sym typeface="DM Sans"/>
            </a:endParaRPr>
          </a:p>
          <a:p>
            <a:pPr indent="0" lvl="0" marL="457200" rtl="0" algn="l">
              <a:spcBef>
                <a:spcPts val="800"/>
              </a:spcBef>
              <a:spcAft>
                <a:spcPts val="800"/>
              </a:spcAft>
              <a:buNone/>
            </a:pPr>
            <a:r>
              <a:t/>
            </a:r>
            <a:endParaRPr sz="1350" u="sng">
              <a:solidFill>
                <a:schemeClr val="accent5"/>
              </a:solidFill>
              <a:latin typeface="DM Sans"/>
              <a:ea typeface="DM Sans"/>
              <a:cs typeface="DM Sans"/>
              <a:sym typeface="DM Sans"/>
            </a:endParaRPr>
          </a:p>
        </p:txBody>
      </p:sp>
      <p:sp>
        <p:nvSpPr>
          <p:cNvPr id="435" name="Google Shape;435;p60"/>
          <p:cNvSpPr txBox="1"/>
          <p:nvPr/>
        </p:nvSpPr>
        <p:spPr>
          <a:xfrm>
            <a:off x="4546475" y="1779925"/>
            <a:ext cx="3834600" cy="1596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Documentación</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10"/>
              </a:rPr>
              <a:t>Documentación localStorage </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11"/>
              </a:rPr>
              <a:t>Documentación sessionStorage</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 sz="1350" u="sng">
                <a:solidFill>
                  <a:schemeClr val="hlink"/>
                </a:solidFill>
                <a:latin typeface="DM Sans"/>
                <a:ea typeface="DM Sans"/>
                <a:cs typeface="DM Sans"/>
                <a:sym typeface="DM Sans"/>
                <a:hlinkClick r:id="rId12"/>
              </a:rPr>
              <a:t>Documentación JSON</a:t>
            </a:r>
            <a:endParaRPr sz="1350" u="sng">
              <a:solidFill>
                <a:schemeClr val="accent5"/>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spcBef>
                <a:spcPts val="0"/>
              </a:spcBef>
              <a:spcAft>
                <a:spcPts val="800"/>
              </a:spcAft>
              <a:buNone/>
            </a:pPr>
            <a:r>
              <a:t/>
            </a:r>
            <a:endParaRPr b="1" sz="1350">
              <a:solidFill>
                <a:srgbClr val="999999"/>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6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DM Sans"/>
                <a:ea typeface="DM Sans"/>
                <a:cs typeface="DM Sans"/>
                <a:sym typeface="DM Sans"/>
              </a:rPr>
              <a:t>Resumen</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100000"/>
              </a:lnSpc>
              <a:spcBef>
                <a:spcPts val="0"/>
              </a:spcBef>
              <a:spcAft>
                <a:spcPts val="0"/>
              </a:spcAft>
              <a:buNone/>
            </a:pPr>
            <a:r>
              <a:rPr b="1" lang="es" sz="4000">
                <a:solidFill>
                  <a:schemeClr val="lt1"/>
                </a:solidFill>
                <a:latin typeface="DM Sans"/>
                <a:ea typeface="DM Sans"/>
                <a:cs typeface="DM Sans"/>
                <a:sym typeface="DM Sans"/>
              </a:rPr>
              <a:t>de la clase hoy</a:t>
            </a:r>
            <a:endParaRPr sz="4000">
              <a:solidFill>
                <a:schemeClr val="lt1"/>
              </a:solidFill>
              <a:latin typeface="DM Sans"/>
              <a:ea typeface="DM Sans"/>
              <a:cs typeface="DM Sans"/>
              <a:sym typeface="DM Sans"/>
            </a:endParaRPr>
          </a:p>
        </p:txBody>
      </p:sp>
      <p:sp>
        <p:nvSpPr>
          <p:cNvPr id="441" name="Google Shape;441;p61"/>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Objeto Storage: localStorage y sessionStorage.</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JSON: concepto y uso en JS.</a:t>
            </a:r>
            <a:endParaRPr sz="1350">
              <a:solidFill>
                <a:schemeClr val="lt1"/>
              </a:solidFill>
              <a:latin typeface="DM Sans"/>
              <a:ea typeface="DM Sans"/>
              <a:cs typeface="DM Sans"/>
              <a:sym typeface="DM Sans"/>
            </a:endParaRPr>
          </a:p>
          <a:p>
            <a:pPr indent="0" lvl="0" marL="457200" rtl="0" algn="l">
              <a:spcBef>
                <a:spcPts val="1000"/>
              </a:spcBef>
              <a:spcAft>
                <a:spcPts val="0"/>
              </a:spcAft>
              <a:buNone/>
            </a:pPr>
            <a:r>
              <a:t/>
            </a:r>
            <a:endParaRPr sz="1350">
              <a:solidFill>
                <a:schemeClr val="lt1"/>
              </a:solidFill>
              <a:latin typeface="DM Sans"/>
              <a:ea typeface="DM Sans"/>
              <a:cs typeface="DM Sans"/>
              <a:sym typeface="DM Sans"/>
            </a:endParaRPr>
          </a:p>
          <a:p>
            <a:pPr indent="0" lvl="0" marL="457200" rtl="0" algn="l">
              <a:spcBef>
                <a:spcPts val="1000"/>
              </a:spcBef>
              <a:spcAft>
                <a:spcPts val="10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3"/>
          <p:cNvSpPr txBox="1"/>
          <p:nvPr/>
        </p:nvSpPr>
        <p:spPr>
          <a:xfrm>
            <a:off x="1461300" y="15362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Tu Proyecto final</a:t>
            </a:r>
            <a:endParaRPr b="1" sz="4000">
              <a:solidFill>
                <a:srgbClr val="EAFF6A"/>
              </a:solidFill>
              <a:latin typeface="DM Sans"/>
              <a:ea typeface="DM Sans"/>
              <a:cs typeface="DM Sans"/>
              <a:sym typeface="DM Sans"/>
            </a:endParaRPr>
          </a:p>
        </p:txBody>
      </p:sp>
      <p:sp>
        <p:nvSpPr>
          <p:cNvPr id="452" name="Google Shape;452;p63"/>
          <p:cNvSpPr txBox="1"/>
          <p:nvPr/>
        </p:nvSpPr>
        <p:spPr>
          <a:xfrm>
            <a:off x="2109143" y="2502363"/>
            <a:ext cx="49257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350">
                <a:solidFill>
                  <a:srgbClr val="EAFF6A"/>
                </a:solidFill>
                <a:latin typeface="DM Sans"/>
                <a:ea typeface="DM Sans"/>
                <a:cs typeface="DM Sans"/>
                <a:sym typeface="DM Sans"/>
              </a:rPr>
              <a:t>#CoderTip</a:t>
            </a:r>
            <a:r>
              <a:rPr b="1" lang="es" sz="1350">
                <a:solidFill>
                  <a:schemeClr val="lt1"/>
                </a:solidFill>
                <a:latin typeface="DM Sans"/>
                <a:ea typeface="DM Sans"/>
                <a:cs typeface="DM Sans"/>
                <a:sym typeface="DM Sans"/>
              </a:rPr>
              <a:t>:</a:t>
            </a:r>
            <a:r>
              <a:rPr lang="es" sz="1350">
                <a:solidFill>
                  <a:srgbClr val="EAFF6A"/>
                </a:solidFill>
                <a:latin typeface="DM Sans"/>
                <a:ea typeface="DM Sans"/>
                <a:cs typeface="DM Sans"/>
                <a:sym typeface="DM Sans"/>
              </a:rPr>
              <a:t> </a:t>
            </a:r>
            <a:r>
              <a:rPr lang="es" sz="1350">
                <a:solidFill>
                  <a:schemeClr val="lt1"/>
                </a:solidFill>
                <a:latin typeface="DM Sans"/>
                <a:ea typeface="DM Sans"/>
                <a:cs typeface="DM Sans"/>
                <a:sym typeface="DM Sans"/>
              </a:rPr>
              <a:t>Ingresa a la carpeta de Google Drive de esta clase y </a:t>
            </a:r>
            <a:r>
              <a:rPr b="1" lang="es" sz="1350">
                <a:solidFill>
                  <a:schemeClr val="lt1"/>
                </a:solidFill>
                <a:latin typeface="DM Sans"/>
                <a:ea typeface="DM Sans"/>
                <a:cs typeface="DM Sans"/>
                <a:sym typeface="DM Sans"/>
              </a:rPr>
              <a:t>revisa el documento de Proyectos finales. </a:t>
            </a:r>
            <a:r>
              <a:rPr lang="es" sz="1350">
                <a:solidFill>
                  <a:schemeClr val="lt1"/>
                </a:solidFill>
                <a:latin typeface="DM Sans"/>
                <a:ea typeface="DM Sans"/>
                <a:cs typeface="DM Sans"/>
                <a:sym typeface="DM Sans"/>
              </a:rPr>
              <a:t>Allí podrás encontrar referencias que te serán útiles al momento de crear tu trabajo original.</a:t>
            </a:r>
            <a:endParaRPr sz="1350">
              <a:solidFill>
                <a:schemeClr val="lt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9"/>
          <p:cNvPicPr preferRelativeResize="0"/>
          <p:nvPr/>
        </p:nvPicPr>
        <p:blipFill>
          <a:blip r:embed="rId3">
            <a:alphaModFix/>
          </a:blip>
          <a:stretch>
            <a:fillRect/>
          </a:stretch>
        </p:blipFill>
        <p:spPr>
          <a:xfrm>
            <a:off x="3551362" y="1250837"/>
            <a:ext cx="2042550" cy="3122575"/>
          </a:xfrm>
          <a:prstGeom prst="rect">
            <a:avLst/>
          </a:prstGeom>
          <a:noFill/>
          <a:ln>
            <a:noFill/>
          </a:ln>
        </p:spPr>
      </p:pic>
      <p:pic>
        <p:nvPicPr>
          <p:cNvPr id="81" name="Google Shape;81;p19"/>
          <p:cNvPicPr preferRelativeResize="0"/>
          <p:nvPr/>
        </p:nvPicPr>
        <p:blipFill>
          <a:blip r:embed="rId4">
            <a:alphaModFix/>
          </a:blip>
          <a:stretch>
            <a:fillRect/>
          </a:stretch>
        </p:blipFill>
        <p:spPr>
          <a:xfrm>
            <a:off x="3593288" y="1313975"/>
            <a:ext cx="1958700" cy="2989595"/>
          </a:xfrm>
          <a:prstGeom prst="rect">
            <a:avLst/>
          </a:prstGeom>
          <a:noFill/>
          <a:ln>
            <a:noFill/>
          </a:ln>
        </p:spPr>
      </p:pic>
      <p:pic>
        <p:nvPicPr>
          <p:cNvPr id="82" name="Google Shape;82;p19"/>
          <p:cNvPicPr preferRelativeResize="0"/>
          <p:nvPr/>
        </p:nvPicPr>
        <p:blipFill>
          <a:blip r:embed="rId4">
            <a:alphaModFix/>
          </a:blip>
          <a:stretch>
            <a:fillRect/>
          </a:stretch>
        </p:blipFill>
        <p:spPr>
          <a:xfrm>
            <a:off x="5865175" y="1317325"/>
            <a:ext cx="1958700" cy="2989595"/>
          </a:xfrm>
          <a:prstGeom prst="rect">
            <a:avLst/>
          </a:prstGeom>
          <a:noFill/>
          <a:ln>
            <a:noFill/>
          </a:ln>
        </p:spPr>
      </p:pic>
      <p:pic>
        <p:nvPicPr>
          <p:cNvPr id="83" name="Google Shape;83;p19"/>
          <p:cNvPicPr preferRelativeResize="0"/>
          <p:nvPr/>
        </p:nvPicPr>
        <p:blipFill>
          <a:blip r:embed="rId4">
            <a:alphaModFix/>
          </a:blip>
          <a:stretch>
            <a:fillRect/>
          </a:stretch>
        </p:blipFill>
        <p:spPr>
          <a:xfrm>
            <a:off x="1320975" y="1317325"/>
            <a:ext cx="1958700" cy="2989595"/>
          </a:xfrm>
          <a:prstGeom prst="rect">
            <a:avLst/>
          </a:prstGeom>
          <a:noFill/>
          <a:ln>
            <a:noFill/>
          </a:ln>
        </p:spPr>
      </p:pic>
      <p:sp>
        <p:nvSpPr>
          <p:cNvPr id="84" name="Google Shape;84;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85" name="Google Shape;85;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09</a:t>
            </a:r>
            <a:endParaRPr b="1" sz="1600">
              <a:solidFill>
                <a:srgbClr val="999999"/>
              </a:solidFill>
              <a:latin typeface="DM Sans"/>
              <a:ea typeface="DM Sans"/>
              <a:cs typeface="DM Sans"/>
              <a:sym typeface="DM Sans"/>
            </a:endParaRPr>
          </a:p>
        </p:txBody>
      </p:sp>
      <p:cxnSp>
        <p:nvCxnSpPr>
          <p:cNvPr id="86" name="Google Shape;86;p1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87" name="Google Shape;87;p19"/>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Eventos</a:t>
            </a:r>
            <a:endParaRPr b="1" sz="1500">
              <a:solidFill>
                <a:srgbClr val="999999"/>
              </a:solidFill>
              <a:latin typeface="DM Sans"/>
              <a:ea typeface="DM Sans"/>
              <a:cs typeface="DM Sans"/>
              <a:sym typeface="DM Sans"/>
            </a:endParaRPr>
          </a:p>
        </p:txBody>
      </p:sp>
      <p:sp>
        <p:nvSpPr>
          <p:cNvPr id="88" name="Google Shape;88;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10</a:t>
            </a:r>
            <a:endParaRPr b="1" sz="1600">
              <a:solidFill>
                <a:schemeClr val="lt1"/>
              </a:solidFill>
              <a:latin typeface="DM Sans"/>
              <a:ea typeface="DM Sans"/>
              <a:cs typeface="DM Sans"/>
              <a:sym typeface="DM Sans"/>
            </a:endParaRPr>
          </a:p>
        </p:txBody>
      </p:sp>
      <p:cxnSp>
        <p:nvCxnSpPr>
          <p:cNvPr id="89" name="Google Shape;89;p1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0" name="Google Shape;90;p19"/>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Storage &amp; Json</a:t>
            </a:r>
            <a:endParaRPr b="1" sz="1500">
              <a:solidFill>
                <a:srgbClr val="EAFF6A"/>
              </a:solidFill>
              <a:latin typeface="DM Sans"/>
              <a:ea typeface="DM Sans"/>
              <a:cs typeface="DM Sans"/>
              <a:sym typeface="DM Sans"/>
            </a:endParaRPr>
          </a:p>
        </p:txBody>
      </p:sp>
      <p:sp>
        <p:nvSpPr>
          <p:cNvPr id="91" name="Google Shape;91;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11</a:t>
            </a:r>
            <a:endParaRPr b="1" sz="1600">
              <a:solidFill>
                <a:srgbClr val="999999"/>
              </a:solidFill>
              <a:latin typeface="DM Sans"/>
              <a:ea typeface="DM Sans"/>
              <a:cs typeface="DM Sans"/>
              <a:sym typeface="DM Sans"/>
            </a:endParaRPr>
          </a:p>
        </p:txBody>
      </p:sp>
      <p:cxnSp>
        <p:nvCxnSpPr>
          <p:cNvPr id="92" name="Google Shape;92;p1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93" name="Google Shape;93;p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Workshop I</a:t>
            </a:r>
            <a:endParaRPr b="1" sz="1500">
              <a:solidFill>
                <a:srgbClr val="999999"/>
              </a:solidFill>
              <a:latin typeface="DM Sans"/>
              <a:ea typeface="DM Sans"/>
              <a:cs typeface="DM Sans"/>
              <a:sym typeface="DM Sans"/>
            </a:endParaRPr>
          </a:p>
        </p:txBody>
      </p:sp>
      <p:cxnSp>
        <p:nvCxnSpPr>
          <p:cNvPr id="94" name="Google Shape;94;p1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5" name="Google Shape;95;p1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96" name="Google Shape;96;p1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97" name="Google Shape;97;p19"/>
          <p:cNvSpPr txBox="1"/>
          <p:nvPr/>
        </p:nvSpPr>
        <p:spPr>
          <a:xfrm>
            <a:off x="1395275" y="2876350"/>
            <a:ext cx="1778400" cy="1180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Eventos en JS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Cómo definirlos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Eventos más comunes</a:t>
            </a:r>
            <a:endParaRPr sz="1200">
              <a:solidFill>
                <a:schemeClr val="lt1"/>
              </a:solidFill>
              <a:latin typeface="DM Sans"/>
              <a:ea typeface="DM Sans"/>
              <a:cs typeface="DM Sans"/>
              <a:sym typeface="DM Sans"/>
            </a:endParaRPr>
          </a:p>
        </p:txBody>
      </p:sp>
      <p:sp>
        <p:nvSpPr>
          <p:cNvPr id="98" name="Google Shape;98;p19"/>
          <p:cNvSpPr txBox="1"/>
          <p:nvPr/>
        </p:nvSpPr>
        <p:spPr>
          <a:xfrm>
            <a:off x="5865150" y="2972375"/>
            <a:ext cx="1958700" cy="8670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Repaso general</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Recomendaciones para el proyecto</a:t>
            </a:r>
            <a:endParaRPr sz="1200">
              <a:solidFill>
                <a:schemeClr val="lt1"/>
              </a:solidFill>
              <a:latin typeface="DM Sans"/>
              <a:ea typeface="DM Sans"/>
              <a:cs typeface="DM Sans"/>
              <a:sym typeface="DM Sans"/>
            </a:endParaRPr>
          </a:p>
        </p:txBody>
      </p:sp>
      <p:sp>
        <p:nvSpPr>
          <p:cNvPr id="99" name="Google Shape;99;p19"/>
          <p:cNvSpPr txBox="1"/>
          <p:nvPr/>
        </p:nvSpPr>
        <p:spPr>
          <a:xfrm>
            <a:off x="3683225" y="2876350"/>
            <a:ext cx="1778400" cy="995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u="sng">
                <a:solidFill>
                  <a:schemeClr val="hlink"/>
                </a:solidFill>
                <a:latin typeface="DM Sans"/>
                <a:ea typeface="DM Sans"/>
                <a:cs typeface="DM Sans"/>
                <a:sym typeface="DM Sans"/>
                <a:hlinkClick action="ppaction://hlinksldjump" r:id="rId5"/>
              </a:rPr>
              <a:t>Storage</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u="sng">
                <a:solidFill>
                  <a:schemeClr val="hlink"/>
                </a:solidFill>
                <a:latin typeface="DM Sans"/>
                <a:ea typeface="DM Sans"/>
                <a:cs typeface="DM Sans"/>
                <a:sym typeface="DM Sans"/>
                <a:hlinkClick action="ppaction://hlinksldjump" r:id="rId6"/>
              </a:rPr>
              <a:t>JSON</a:t>
            </a:r>
            <a:endParaRPr sz="1200">
              <a:solidFill>
                <a:schemeClr val="lt1"/>
              </a:solidFill>
              <a:latin typeface="DM Sans"/>
              <a:ea typeface="DM Sans"/>
              <a:cs typeface="DM Sans"/>
              <a:sym typeface="DM Sans"/>
            </a:endParaRPr>
          </a:p>
          <a:p>
            <a:pPr indent="0" lvl="0" marL="0" rtl="0" algn="l">
              <a:lnSpc>
                <a:spcPct val="100000"/>
              </a:lnSpc>
              <a:spcBef>
                <a:spcPts val="1000"/>
              </a:spcBef>
              <a:spcAft>
                <a:spcPts val="1000"/>
              </a:spcAft>
              <a:buNone/>
            </a:pPr>
            <a:r>
              <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4"/>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65"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06" name="Google Shape;106;p2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07" name="Google Shape;107;p20"/>
          <p:cNvSpPr/>
          <p:nvPr/>
        </p:nvSpPr>
        <p:spPr>
          <a:xfrm>
            <a:off x="2980475" y="1505906"/>
            <a:ext cx="1249200" cy="431100"/>
          </a:xfrm>
          <a:prstGeom prst="rect">
            <a:avLst/>
          </a:prstGeom>
          <a:solidFill>
            <a:srgbClr val="393B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chemeClr val="lt1"/>
                </a:solidFill>
                <a:latin typeface="DM Sans"/>
                <a:ea typeface="DM Sans"/>
                <a:cs typeface="DM Sans"/>
                <a:sym typeface="DM Sans"/>
              </a:rPr>
              <a:t>Tipos de storage</a:t>
            </a:r>
            <a:endParaRPr sz="1100">
              <a:solidFill>
                <a:schemeClr val="lt1"/>
              </a:solidFill>
              <a:latin typeface="DM Sans"/>
              <a:ea typeface="DM Sans"/>
              <a:cs typeface="DM Sans"/>
              <a:sym typeface="DM Sans"/>
            </a:endParaRPr>
          </a:p>
        </p:txBody>
      </p:sp>
      <p:sp>
        <p:nvSpPr>
          <p:cNvPr id="108" name="Google Shape;108;p20"/>
          <p:cNvSpPr/>
          <p:nvPr/>
        </p:nvSpPr>
        <p:spPr>
          <a:xfrm>
            <a:off x="2993192" y="1101438"/>
            <a:ext cx="1249200" cy="2775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chemeClr val="lt1"/>
                </a:solidFill>
                <a:latin typeface="DM Sans"/>
                <a:ea typeface="DM Sans"/>
                <a:cs typeface="DM Sans"/>
                <a:sym typeface="DM Sans"/>
              </a:rPr>
              <a:t>Definición</a:t>
            </a:r>
            <a:endParaRPr sz="1100">
              <a:solidFill>
                <a:schemeClr val="lt1"/>
              </a:solidFill>
              <a:latin typeface="DM Sans"/>
              <a:ea typeface="DM Sans"/>
              <a:cs typeface="DM Sans"/>
              <a:sym typeface="DM Sans"/>
            </a:endParaRPr>
          </a:p>
        </p:txBody>
      </p:sp>
      <p:cxnSp>
        <p:nvCxnSpPr>
          <p:cNvPr id="109" name="Google Shape;109;p20"/>
          <p:cNvCxnSpPr>
            <a:endCxn id="108" idx="1"/>
          </p:cNvCxnSpPr>
          <p:nvPr/>
        </p:nvCxnSpPr>
        <p:spPr>
          <a:xfrm flipH="1" rot="10800000">
            <a:off x="2076992" y="1240188"/>
            <a:ext cx="9162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0" name="Google Shape;110;p20"/>
          <p:cNvCxnSpPr>
            <a:endCxn id="107" idx="1"/>
          </p:cNvCxnSpPr>
          <p:nvPr/>
        </p:nvCxnSpPr>
        <p:spPr>
          <a:xfrm>
            <a:off x="2064275" y="1720856"/>
            <a:ext cx="9162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11" name="Google Shape;111;p20"/>
          <p:cNvSpPr/>
          <p:nvPr/>
        </p:nvSpPr>
        <p:spPr>
          <a:xfrm>
            <a:off x="5145975" y="1571150"/>
            <a:ext cx="1153200" cy="300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050">
                <a:solidFill>
                  <a:srgbClr val="222222"/>
                </a:solidFill>
                <a:latin typeface="DM Sans"/>
                <a:ea typeface="DM Sans"/>
                <a:cs typeface="DM Sans"/>
                <a:sym typeface="DM Sans"/>
              </a:rPr>
              <a:t>sessionStora</a:t>
            </a:r>
            <a:r>
              <a:rPr lang="es" sz="1050">
                <a:solidFill>
                  <a:srgbClr val="222222"/>
                </a:solidFill>
                <a:latin typeface="DM Sans"/>
                <a:ea typeface="DM Sans"/>
                <a:cs typeface="DM Sans"/>
                <a:sym typeface="DM Sans"/>
              </a:rPr>
              <a:t>g</a:t>
            </a:r>
            <a:r>
              <a:rPr lang="es" sz="1050">
                <a:solidFill>
                  <a:srgbClr val="222222"/>
                </a:solidFill>
                <a:latin typeface="DM Sans"/>
                <a:ea typeface="DM Sans"/>
                <a:cs typeface="DM Sans"/>
                <a:sym typeface="DM Sans"/>
              </a:rPr>
              <a:t>e</a:t>
            </a:r>
            <a:endParaRPr sz="1050">
              <a:solidFill>
                <a:srgbClr val="222222"/>
              </a:solidFill>
              <a:latin typeface="DM Sans"/>
              <a:ea typeface="DM Sans"/>
              <a:cs typeface="DM Sans"/>
              <a:sym typeface="DM Sans"/>
            </a:endParaRPr>
          </a:p>
        </p:txBody>
      </p:sp>
      <p:sp>
        <p:nvSpPr>
          <p:cNvPr id="112" name="Google Shape;112;p20"/>
          <p:cNvSpPr/>
          <p:nvPr/>
        </p:nvSpPr>
        <p:spPr>
          <a:xfrm>
            <a:off x="5133172" y="1101413"/>
            <a:ext cx="11532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DM Sans"/>
                <a:ea typeface="DM Sans"/>
                <a:cs typeface="DM Sans"/>
                <a:sym typeface="DM Sans"/>
              </a:rPr>
              <a:t>localStorage</a:t>
            </a:r>
            <a:endParaRPr sz="1100">
              <a:solidFill>
                <a:srgbClr val="222222"/>
              </a:solidFill>
              <a:latin typeface="DM Sans"/>
              <a:ea typeface="DM Sans"/>
              <a:cs typeface="DM Sans"/>
              <a:sym typeface="DM Sans"/>
            </a:endParaRPr>
          </a:p>
        </p:txBody>
      </p:sp>
      <p:cxnSp>
        <p:nvCxnSpPr>
          <p:cNvPr id="113" name="Google Shape;113;p20"/>
          <p:cNvCxnSpPr>
            <a:endCxn id="112" idx="1"/>
          </p:cNvCxnSpPr>
          <p:nvPr/>
        </p:nvCxnSpPr>
        <p:spPr>
          <a:xfrm flipH="1" rot="10800000">
            <a:off x="4242472" y="1240163"/>
            <a:ext cx="8907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14" name="Google Shape;114;p20"/>
          <p:cNvCxnSpPr>
            <a:endCxn id="111" idx="1"/>
          </p:cNvCxnSpPr>
          <p:nvPr/>
        </p:nvCxnSpPr>
        <p:spPr>
          <a:xfrm>
            <a:off x="4255275" y="1720850"/>
            <a:ext cx="8907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15" name="Google Shape;115;p20"/>
          <p:cNvSpPr/>
          <p:nvPr/>
        </p:nvSpPr>
        <p:spPr>
          <a:xfrm>
            <a:off x="6773836" y="1582638"/>
            <a:ext cx="7941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SetItem</a:t>
            </a:r>
            <a:endParaRPr sz="1100">
              <a:solidFill>
                <a:srgbClr val="222222"/>
              </a:solidFill>
              <a:latin typeface="DM Sans"/>
              <a:ea typeface="DM Sans"/>
              <a:cs typeface="DM Sans"/>
              <a:sym typeface="DM Sans"/>
            </a:endParaRPr>
          </a:p>
        </p:txBody>
      </p:sp>
      <p:sp>
        <p:nvSpPr>
          <p:cNvPr id="116" name="Google Shape;116;p20"/>
          <p:cNvSpPr/>
          <p:nvPr/>
        </p:nvSpPr>
        <p:spPr>
          <a:xfrm>
            <a:off x="6773774" y="1101388"/>
            <a:ext cx="7941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DM Sans"/>
                <a:ea typeface="DM Sans"/>
                <a:cs typeface="DM Sans"/>
                <a:sym typeface="DM Sans"/>
              </a:rPr>
              <a:t>GetItem</a:t>
            </a:r>
            <a:endParaRPr sz="1100">
              <a:solidFill>
                <a:srgbClr val="222222"/>
              </a:solidFill>
              <a:latin typeface="DM Sans"/>
              <a:ea typeface="DM Sans"/>
              <a:cs typeface="DM Sans"/>
              <a:sym typeface="DM Sans"/>
            </a:endParaRPr>
          </a:p>
        </p:txBody>
      </p:sp>
      <p:cxnSp>
        <p:nvCxnSpPr>
          <p:cNvPr id="117" name="Google Shape;117;p20"/>
          <p:cNvCxnSpPr>
            <a:stCxn id="112" idx="3"/>
            <a:endCxn id="116" idx="1"/>
          </p:cNvCxnSpPr>
          <p:nvPr/>
        </p:nvCxnSpPr>
        <p:spPr>
          <a:xfrm>
            <a:off x="6286372" y="1240163"/>
            <a:ext cx="487500" cy="0"/>
          </a:xfrm>
          <a:prstGeom prst="straightConnector1">
            <a:avLst/>
          </a:prstGeom>
          <a:noFill/>
          <a:ln cap="flat" cmpd="sng" w="9525">
            <a:solidFill>
              <a:srgbClr val="CCCCCC"/>
            </a:solidFill>
            <a:prstDash val="solid"/>
            <a:round/>
            <a:headEnd len="med" w="med" type="oval"/>
            <a:tailEnd len="med" w="med" type="oval"/>
          </a:ln>
        </p:spPr>
      </p:cxnSp>
      <p:cxnSp>
        <p:nvCxnSpPr>
          <p:cNvPr id="118" name="Google Shape;118;p20"/>
          <p:cNvCxnSpPr/>
          <p:nvPr/>
        </p:nvCxnSpPr>
        <p:spPr>
          <a:xfrm>
            <a:off x="6286372" y="1721438"/>
            <a:ext cx="487500" cy="0"/>
          </a:xfrm>
          <a:prstGeom prst="straightConnector1">
            <a:avLst/>
          </a:prstGeom>
          <a:noFill/>
          <a:ln cap="flat" cmpd="sng" w="9525">
            <a:solidFill>
              <a:srgbClr val="CCCCCC"/>
            </a:solidFill>
            <a:prstDash val="solid"/>
            <a:round/>
            <a:headEnd len="med" w="med" type="oval"/>
            <a:tailEnd len="med" w="med" type="oval"/>
          </a:ln>
        </p:spPr>
      </p:cxnSp>
      <p:sp>
        <p:nvSpPr>
          <p:cNvPr id="119" name="Google Shape;119;p20"/>
          <p:cNvSpPr/>
          <p:nvPr/>
        </p:nvSpPr>
        <p:spPr>
          <a:xfrm>
            <a:off x="2993200" y="2063938"/>
            <a:ext cx="1249200" cy="481200"/>
          </a:xfrm>
          <a:prstGeom prst="rect">
            <a:avLst/>
          </a:prstGeom>
          <a:solidFill>
            <a:srgbClr val="393B4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chemeClr val="lt1"/>
                </a:solidFill>
                <a:latin typeface="DM Sans"/>
                <a:ea typeface="DM Sans"/>
                <a:cs typeface="DM Sans"/>
                <a:sym typeface="DM Sans"/>
              </a:rPr>
              <a:t>Almacenar objetos</a:t>
            </a:r>
            <a:endParaRPr sz="1100">
              <a:solidFill>
                <a:schemeClr val="lt1"/>
              </a:solidFill>
              <a:latin typeface="DM Sans"/>
              <a:ea typeface="DM Sans"/>
              <a:cs typeface="DM Sans"/>
              <a:sym typeface="DM Sans"/>
            </a:endParaRPr>
          </a:p>
        </p:txBody>
      </p:sp>
      <p:cxnSp>
        <p:nvCxnSpPr>
          <p:cNvPr id="120" name="Google Shape;120;p20"/>
          <p:cNvCxnSpPr>
            <a:stCxn id="121" idx="3"/>
            <a:endCxn id="119" idx="1"/>
          </p:cNvCxnSpPr>
          <p:nvPr/>
        </p:nvCxnSpPr>
        <p:spPr>
          <a:xfrm>
            <a:off x="2077300" y="1721338"/>
            <a:ext cx="915900" cy="583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22" name="Google Shape;122;p20"/>
          <p:cNvCxnSpPr>
            <a:stCxn id="123" idx="0"/>
          </p:cNvCxnSpPr>
          <p:nvPr/>
        </p:nvCxnSpPr>
        <p:spPr>
          <a:xfrm flipH="1" rot="10800000">
            <a:off x="3617850" y="2545063"/>
            <a:ext cx="3600" cy="53460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20"/>
          <p:cNvSpPr/>
          <p:nvPr/>
        </p:nvSpPr>
        <p:spPr>
          <a:xfrm>
            <a:off x="2993250" y="3079663"/>
            <a:ext cx="1249200" cy="4812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100">
                <a:solidFill>
                  <a:srgbClr val="FFFFFF"/>
                </a:solidFill>
                <a:latin typeface="DM Sans"/>
                <a:ea typeface="DM Sans"/>
                <a:cs typeface="DM Sans"/>
                <a:sym typeface="DM Sans"/>
              </a:rPr>
              <a:t>Json</a:t>
            </a:r>
            <a:endParaRPr sz="1100">
              <a:solidFill>
                <a:srgbClr val="FFFFFF"/>
              </a:solidFill>
              <a:latin typeface="DM Sans"/>
              <a:ea typeface="DM Sans"/>
              <a:cs typeface="DM Sans"/>
              <a:sym typeface="DM Sans"/>
            </a:endParaRPr>
          </a:p>
        </p:txBody>
      </p:sp>
      <p:sp>
        <p:nvSpPr>
          <p:cNvPr id="124" name="Google Shape;124;p20"/>
          <p:cNvSpPr/>
          <p:nvPr/>
        </p:nvSpPr>
        <p:spPr>
          <a:xfrm>
            <a:off x="5158839" y="3079663"/>
            <a:ext cx="12492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Conversiones</a:t>
            </a:r>
            <a:endParaRPr sz="1100">
              <a:solidFill>
                <a:srgbClr val="222222"/>
              </a:solidFill>
              <a:latin typeface="DM Sans"/>
              <a:ea typeface="DM Sans"/>
              <a:cs typeface="DM Sans"/>
              <a:sym typeface="DM Sans"/>
            </a:endParaRPr>
          </a:p>
        </p:txBody>
      </p:sp>
      <p:sp>
        <p:nvSpPr>
          <p:cNvPr id="125" name="Google Shape;125;p20"/>
          <p:cNvSpPr/>
          <p:nvPr/>
        </p:nvSpPr>
        <p:spPr>
          <a:xfrm>
            <a:off x="5158742" y="2598413"/>
            <a:ext cx="12492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DM Sans"/>
                <a:ea typeface="DM Sans"/>
                <a:cs typeface="DM Sans"/>
                <a:sym typeface="DM Sans"/>
              </a:rPr>
              <a:t>¿Qué es?</a:t>
            </a:r>
            <a:endParaRPr sz="1100">
              <a:solidFill>
                <a:srgbClr val="222222"/>
              </a:solidFill>
              <a:latin typeface="DM Sans"/>
              <a:ea typeface="DM Sans"/>
              <a:cs typeface="DM Sans"/>
              <a:sym typeface="DM Sans"/>
            </a:endParaRPr>
          </a:p>
        </p:txBody>
      </p:sp>
      <p:cxnSp>
        <p:nvCxnSpPr>
          <p:cNvPr id="126" name="Google Shape;126;p20"/>
          <p:cNvCxnSpPr>
            <a:endCxn id="125" idx="1"/>
          </p:cNvCxnSpPr>
          <p:nvPr/>
        </p:nvCxnSpPr>
        <p:spPr>
          <a:xfrm flipH="1" rot="10800000">
            <a:off x="4242542" y="2737163"/>
            <a:ext cx="9162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27" name="Google Shape;127;p20"/>
          <p:cNvCxnSpPr>
            <a:endCxn id="124" idx="1"/>
          </p:cNvCxnSpPr>
          <p:nvPr/>
        </p:nvCxnSpPr>
        <p:spPr>
          <a:xfrm>
            <a:off x="4242639" y="3217813"/>
            <a:ext cx="9162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28" name="Google Shape;128;p20"/>
          <p:cNvSpPr/>
          <p:nvPr/>
        </p:nvSpPr>
        <p:spPr>
          <a:xfrm>
            <a:off x="5158750" y="3560913"/>
            <a:ext cx="1249200" cy="481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Recuperación de datos</a:t>
            </a:r>
            <a:endParaRPr sz="1100">
              <a:solidFill>
                <a:srgbClr val="222222"/>
              </a:solidFill>
              <a:latin typeface="DM Sans"/>
              <a:ea typeface="DM Sans"/>
              <a:cs typeface="DM Sans"/>
              <a:sym typeface="DM Sans"/>
            </a:endParaRPr>
          </a:p>
        </p:txBody>
      </p:sp>
      <p:cxnSp>
        <p:nvCxnSpPr>
          <p:cNvPr id="129" name="Google Shape;129;p20"/>
          <p:cNvCxnSpPr>
            <a:endCxn id="128" idx="1"/>
          </p:cNvCxnSpPr>
          <p:nvPr/>
        </p:nvCxnSpPr>
        <p:spPr>
          <a:xfrm>
            <a:off x="4242850" y="3218313"/>
            <a:ext cx="915900" cy="583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30" name="Google Shape;130;p20"/>
          <p:cNvSpPr/>
          <p:nvPr/>
        </p:nvSpPr>
        <p:spPr>
          <a:xfrm>
            <a:off x="7120328" y="3100738"/>
            <a:ext cx="7122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100">
                <a:solidFill>
                  <a:srgbClr val="222222"/>
                </a:solidFill>
                <a:latin typeface="DM Sans"/>
                <a:ea typeface="DM Sans"/>
                <a:cs typeface="DM Sans"/>
                <a:sym typeface="DM Sans"/>
              </a:rPr>
              <a:t>parse</a:t>
            </a:r>
            <a:endParaRPr sz="1100">
              <a:solidFill>
                <a:srgbClr val="222222"/>
              </a:solidFill>
              <a:latin typeface="DM Sans"/>
              <a:ea typeface="DM Sans"/>
              <a:cs typeface="DM Sans"/>
              <a:sym typeface="DM Sans"/>
            </a:endParaRPr>
          </a:p>
        </p:txBody>
      </p:sp>
      <p:sp>
        <p:nvSpPr>
          <p:cNvPr id="131" name="Google Shape;131;p20"/>
          <p:cNvSpPr/>
          <p:nvPr/>
        </p:nvSpPr>
        <p:spPr>
          <a:xfrm>
            <a:off x="7120273" y="2619488"/>
            <a:ext cx="712200" cy="277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sz="1100">
                <a:solidFill>
                  <a:srgbClr val="222222"/>
                </a:solidFill>
                <a:latin typeface="DM Sans"/>
                <a:ea typeface="DM Sans"/>
                <a:cs typeface="DM Sans"/>
                <a:sym typeface="DM Sans"/>
              </a:rPr>
              <a:t>stringify</a:t>
            </a:r>
            <a:endParaRPr sz="1100">
              <a:solidFill>
                <a:srgbClr val="222222"/>
              </a:solidFill>
              <a:latin typeface="DM Sans"/>
              <a:ea typeface="DM Sans"/>
              <a:cs typeface="DM Sans"/>
              <a:sym typeface="DM Sans"/>
            </a:endParaRPr>
          </a:p>
        </p:txBody>
      </p:sp>
      <p:cxnSp>
        <p:nvCxnSpPr>
          <p:cNvPr id="132" name="Google Shape;132;p20"/>
          <p:cNvCxnSpPr>
            <a:endCxn id="131" idx="1"/>
          </p:cNvCxnSpPr>
          <p:nvPr/>
        </p:nvCxnSpPr>
        <p:spPr>
          <a:xfrm flipH="1" rot="10800000">
            <a:off x="6408073" y="2758238"/>
            <a:ext cx="712200" cy="481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33" name="Google Shape;133;p20"/>
          <p:cNvCxnSpPr>
            <a:endCxn id="130" idx="1"/>
          </p:cNvCxnSpPr>
          <p:nvPr/>
        </p:nvCxnSpPr>
        <p:spPr>
          <a:xfrm>
            <a:off x="6408128" y="3238888"/>
            <a:ext cx="712200" cy="6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134" name="Google Shape;134;p20"/>
          <p:cNvSpPr/>
          <p:nvPr/>
        </p:nvSpPr>
        <p:spPr>
          <a:xfrm>
            <a:off x="677700" y="143103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Storage</a:t>
            </a:r>
            <a:endParaRPr sz="1200">
              <a:solidFill>
                <a:srgbClr val="FFFFFF"/>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1"/>
          <p:cNvSpPr txBox="1"/>
          <p:nvPr/>
        </p:nvSpPr>
        <p:spPr>
          <a:xfrm>
            <a:off x="1461300" y="9824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¡Vamos a la clase!</a:t>
            </a:r>
            <a:endParaRPr b="1" sz="3500">
              <a:solidFill>
                <a:schemeClr val="lt1"/>
              </a:solidFill>
              <a:latin typeface="DM Sans"/>
              <a:ea typeface="DM Sans"/>
              <a:cs typeface="DM Sans"/>
              <a:sym typeface="DM Sans"/>
            </a:endParaRPr>
          </a:p>
        </p:txBody>
      </p:sp>
      <p:pic>
        <p:nvPicPr>
          <p:cNvPr id="140" name="Google Shape;140;p21"/>
          <p:cNvPicPr preferRelativeResize="0"/>
          <p:nvPr/>
        </p:nvPicPr>
        <p:blipFill rotWithShape="1">
          <a:blip r:embed="rId3">
            <a:alphaModFix/>
          </a:blip>
          <a:srcRect b="7467" l="0" r="0" t="0"/>
          <a:stretch/>
        </p:blipFill>
        <p:spPr>
          <a:xfrm>
            <a:off x="2276038" y="1867800"/>
            <a:ext cx="4591925" cy="2582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nvSpPr>
        <p:spPr>
          <a:xfrm>
            <a:off x="1461288"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F1FA8C"/>
                </a:solidFill>
                <a:latin typeface="DM Sans"/>
                <a:ea typeface="DM Sans"/>
                <a:cs typeface="DM Sans"/>
                <a:sym typeface="DM Sans"/>
              </a:rPr>
              <a:t>Storage</a:t>
            </a:r>
            <a:endParaRPr b="1" sz="4000">
              <a:solidFill>
                <a:srgbClr val="F1FA8C"/>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3781775" y="898125"/>
            <a:ext cx="4854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Storage o almacenamiento</a:t>
            </a:r>
            <a:endParaRPr b="1" sz="4000">
              <a:solidFill>
                <a:schemeClr val="dk1"/>
              </a:solidFill>
              <a:latin typeface="DM Sans"/>
              <a:ea typeface="DM Sans"/>
              <a:cs typeface="DM Sans"/>
              <a:sym typeface="DM Sans"/>
            </a:endParaRPr>
          </a:p>
        </p:txBody>
      </p:sp>
      <p:sp>
        <p:nvSpPr>
          <p:cNvPr id="152" name="Google Shape;152;p23"/>
          <p:cNvSpPr txBox="1"/>
          <p:nvPr/>
        </p:nvSpPr>
        <p:spPr>
          <a:xfrm>
            <a:off x="3781775" y="2336775"/>
            <a:ext cx="4854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objeto</a:t>
            </a:r>
            <a:r>
              <a:rPr b="1" lang="es" sz="1350">
                <a:latin typeface="DM Sans"/>
                <a:ea typeface="DM Sans"/>
                <a:cs typeface="DM Sans"/>
                <a:sym typeface="DM Sans"/>
              </a:rPr>
              <a:t> Storage</a:t>
            </a:r>
            <a:r>
              <a:rPr lang="es" sz="1350">
                <a:latin typeface="DM Sans"/>
                <a:ea typeface="DM Sans"/>
                <a:cs typeface="DM Sans"/>
                <a:sym typeface="DM Sans"/>
              </a:rPr>
              <a:t> (API de almacenamiento web) permite </a:t>
            </a:r>
            <a:r>
              <a:rPr lang="es" sz="1350">
                <a:highlight>
                  <a:schemeClr val="accent6"/>
                </a:highlight>
                <a:latin typeface="DM Sans"/>
                <a:ea typeface="DM Sans"/>
                <a:cs typeface="DM Sans"/>
                <a:sym typeface="DM Sans"/>
              </a:rPr>
              <a:t>almacenar datos de manera local en el navegador sin necesidad</a:t>
            </a:r>
            <a:r>
              <a:rPr lang="es" sz="1350">
                <a:latin typeface="DM Sans"/>
                <a:ea typeface="DM Sans"/>
                <a:cs typeface="DM Sans"/>
                <a:sym typeface="DM Sans"/>
              </a:rPr>
              <a:t> de realizar ninguna conexión con el servidor.</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De esta manera, cada cliente puede </a:t>
            </a:r>
            <a:r>
              <a:rPr b="1" lang="es" sz="1350">
                <a:latin typeface="DM Sans"/>
                <a:ea typeface="DM Sans"/>
                <a:cs typeface="DM Sans"/>
                <a:sym typeface="DM Sans"/>
              </a:rPr>
              <a:t>preservar información</a:t>
            </a:r>
            <a:r>
              <a:rPr lang="es" sz="1350">
                <a:latin typeface="DM Sans"/>
                <a:ea typeface="DM Sans"/>
                <a:cs typeface="DM Sans"/>
                <a:sym typeface="DM Sans"/>
              </a:rPr>
              <a:t> de la aplicación.</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latin typeface="DM Sans"/>
                <a:ea typeface="DM Sans"/>
                <a:cs typeface="DM Sans"/>
                <a:sym typeface="DM Sans"/>
              </a:rPr>
              <a:t>El navegador nos ofrece dos tipos de storage: </a:t>
            </a:r>
            <a:r>
              <a:rPr lang="es" sz="1350">
                <a:highlight>
                  <a:schemeClr val="accent6"/>
                </a:highlight>
                <a:latin typeface="DM Sans"/>
                <a:ea typeface="DM Sans"/>
                <a:cs typeface="DM Sans"/>
                <a:sym typeface="DM Sans"/>
              </a:rPr>
              <a:t>localStorage</a:t>
            </a:r>
            <a:r>
              <a:rPr lang="es" sz="1350">
                <a:latin typeface="DM Sans"/>
                <a:ea typeface="DM Sans"/>
                <a:cs typeface="DM Sans"/>
                <a:sym typeface="DM Sans"/>
              </a:rPr>
              <a:t> y </a:t>
            </a:r>
            <a:r>
              <a:rPr lang="es" sz="1350">
                <a:highlight>
                  <a:schemeClr val="accent6"/>
                </a:highlight>
                <a:latin typeface="DM Sans"/>
                <a:ea typeface="DM Sans"/>
                <a:cs typeface="DM Sans"/>
                <a:sym typeface="DM Sans"/>
              </a:rPr>
              <a:t>sessionStorage.</a:t>
            </a:r>
            <a:endParaRPr sz="1350">
              <a:highlight>
                <a:schemeClr val="accent6"/>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53" name="Google Shape;153;p23"/>
          <p:cNvPicPr preferRelativeResize="0"/>
          <p:nvPr/>
        </p:nvPicPr>
        <p:blipFill>
          <a:blip r:embed="rId3">
            <a:alphaModFix/>
          </a:blip>
          <a:stretch>
            <a:fillRect/>
          </a:stretch>
        </p:blipFill>
        <p:spPr>
          <a:xfrm>
            <a:off x="562475" y="950600"/>
            <a:ext cx="2804875" cy="3242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